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73" r:id="rId33"/>
    <p:sldId id="27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984D291-659F-AD45-8DFC-0E328E71ED50}">
          <p14:sldIdLst>
            <p14:sldId id="256"/>
            <p14:sldId id="257"/>
            <p14:sldId id="258"/>
            <p14:sldId id="259"/>
            <p14:sldId id="260"/>
            <p14:sldId id="261"/>
            <p14:sldId id="262"/>
            <p14:sldId id="263"/>
            <p14:sldId id="264"/>
            <p14:sldId id="265"/>
            <p14:sldId id="266"/>
            <p14:sldId id="267"/>
            <p14:sldId id="268"/>
            <p14:sldId id="269"/>
            <p14:sldId id="270"/>
            <p14:sldId id="275"/>
            <p14:sldId id="276"/>
            <p14:sldId id="277"/>
            <p14:sldId id="278"/>
            <p14:sldId id="279"/>
            <p14:sldId id="280"/>
            <p14:sldId id="281"/>
            <p14:sldId id="282"/>
            <p14:sldId id="283"/>
            <p14:sldId id="284"/>
            <p14:sldId id="285"/>
            <p14:sldId id="286"/>
            <p14:sldId id="287"/>
            <p14:sldId id="288"/>
            <p14:sldId id="289"/>
            <p14:sldId id="290"/>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7E3C"/>
    <a:srgbClr val="AA9044"/>
    <a:srgbClr val="C6A7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485" autoAdjust="0"/>
  </p:normalViewPr>
  <p:slideViewPr>
    <p:cSldViewPr snapToGrid="0" snapToObjects="1">
      <p:cViewPr varScale="1">
        <p:scale>
          <a:sx n="76" d="100"/>
          <a:sy n="76" d="100"/>
        </p:scale>
        <p:origin x="54" y="10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01T00:49:16.726" idx="2">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a:prstGeom prst="rect">
            <a:avLst/>
          </a:prstGeom>
        </p:spPr>
        <p:txBody>
          <a:bodyPr/>
          <a:lstStyle>
            <a:lvl1pPr>
              <a:defRPr/>
            </a:lvl1pPr>
          </a:lstStyle>
          <a:p>
            <a:r>
              <a:rPr lang="es-ES_tradnl" dirty="0" smtClean="0"/>
              <a:t>T</a:t>
            </a:r>
            <a:r>
              <a:rPr lang="en-US" dirty="0" err="1" smtClean="0"/>
              <a:t>i</a:t>
            </a:r>
            <a:r>
              <a:rPr lang="es-ES_tradnl" dirty="0" err="1" smtClean="0"/>
              <a:t>tulo</a:t>
            </a:r>
            <a:r>
              <a:rPr lang="es-ES_tradnl" dirty="0" smtClean="0"/>
              <a:t> Principal</a:t>
            </a:r>
            <a:br>
              <a:rPr lang="es-ES_tradnl" dirty="0" smtClean="0"/>
            </a:b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9440F28-7364-B847-B5C4-E6D50A35A3F8}" type="datetimeFigureOut">
              <a:rPr lang="en-US" smtClean="0"/>
              <a:t>11/7/2018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E7B7FB5-8C82-3444-9C55-63AAA732E5D4}" type="slidenum">
              <a:rPr lang="en-US" smtClean="0"/>
              <a:t>‹Nº›</a:t>
            </a:fld>
            <a:endParaRPr lang="en-US"/>
          </a:p>
        </p:txBody>
      </p:sp>
    </p:spTree>
    <p:extLst>
      <p:ext uri="{BB962C8B-B14F-4D97-AF65-F5344CB8AC3E}">
        <p14:creationId xmlns:p14="http://schemas.microsoft.com/office/powerpoint/2010/main" val="3891843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Escudo_PUCV-2016_color 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4304" y="83971"/>
            <a:ext cx="1908218" cy="1583528"/>
          </a:xfrm>
          <a:prstGeom prst="rect">
            <a:avLst/>
          </a:prstGeom>
        </p:spPr>
      </p:pic>
      <p:sp>
        <p:nvSpPr>
          <p:cNvPr id="10" name="Rectangle 9"/>
          <p:cNvSpPr>
            <a:spLocks noChangeAspect="1"/>
          </p:cNvSpPr>
          <p:nvPr/>
        </p:nvSpPr>
        <p:spPr>
          <a:xfrm>
            <a:off x="0" y="6565900"/>
            <a:ext cx="9144000" cy="29210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1" name="Subtitle 2"/>
          <p:cNvSpPr txBox="1">
            <a:spLocks/>
          </p:cNvSpPr>
          <p:nvPr/>
        </p:nvSpPr>
        <p:spPr>
          <a:xfrm>
            <a:off x="7616387" y="6570058"/>
            <a:ext cx="2200124" cy="661610"/>
          </a:xfrm>
          <a:prstGeom prst="rect">
            <a:avLst/>
          </a:prstGeom>
        </p:spPr>
        <p:txBody>
          <a:bodyPr/>
          <a:lstStyle>
            <a:lvl1pPr marL="342900" indent="-342900" algn="l" defTabSz="457200" rtl="0" eaLnBrk="1" latinLnBrk="0" hangingPunct="1">
              <a:spcBef>
                <a:spcPct val="20000"/>
              </a:spcBef>
              <a:buFont typeface="Arial"/>
              <a:buChar char="•"/>
              <a:defRPr sz="3200" kern="1200">
                <a:solidFill>
                  <a:srgbClr val="17375E"/>
                </a:solidFill>
                <a:latin typeface="Roboto"/>
                <a:ea typeface="+mn-ea"/>
                <a:cs typeface="Roboto"/>
              </a:defRPr>
            </a:lvl1pPr>
            <a:lvl2pPr marL="742950" indent="-285750" algn="l" defTabSz="457200" rtl="0" eaLnBrk="1" latinLnBrk="0" hangingPunct="1">
              <a:spcBef>
                <a:spcPct val="20000"/>
              </a:spcBef>
              <a:buFont typeface="Arial"/>
              <a:buChar char="–"/>
              <a:defRPr sz="2800" kern="1200">
                <a:solidFill>
                  <a:srgbClr val="17375E"/>
                </a:solidFill>
                <a:latin typeface="Roboto"/>
                <a:ea typeface="+mn-ea"/>
                <a:cs typeface="Roboto"/>
              </a:defRPr>
            </a:lvl2pPr>
            <a:lvl3pPr marL="1143000" indent="-228600" algn="l" defTabSz="457200" rtl="0" eaLnBrk="1" latinLnBrk="0" hangingPunct="1">
              <a:spcBef>
                <a:spcPct val="20000"/>
              </a:spcBef>
              <a:buFont typeface="Arial"/>
              <a:buChar char="•"/>
              <a:defRPr sz="2400" kern="1200">
                <a:solidFill>
                  <a:srgbClr val="17375E"/>
                </a:solidFill>
                <a:latin typeface="Roboto"/>
                <a:ea typeface="+mn-ea"/>
                <a:cs typeface="Roboto"/>
              </a:defRPr>
            </a:lvl3pPr>
            <a:lvl4pPr marL="16002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4pPr>
            <a:lvl5pPr marL="20574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err="1" smtClean="0">
                <a:solidFill>
                  <a:srgbClr val="FFFFFF"/>
                </a:solidFill>
                <a:latin typeface="Roboto Light"/>
                <a:cs typeface="Roboto Light"/>
              </a:rPr>
              <a:t>pucv.cl</a:t>
            </a:r>
            <a:endParaRPr lang="en-US" sz="1100" dirty="0">
              <a:solidFill>
                <a:srgbClr val="FFFFFF"/>
              </a:solidFill>
              <a:latin typeface="Roboto Light"/>
              <a:cs typeface="Roboto Light"/>
            </a:endParaRPr>
          </a:p>
        </p:txBody>
      </p:sp>
      <p:sp>
        <p:nvSpPr>
          <p:cNvPr id="12" name="Rectangle 11"/>
          <p:cNvSpPr/>
          <p:nvPr/>
        </p:nvSpPr>
        <p:spPr>
          <a:xfrm>
            <a:off x="0" y="1"/>
            <a:ext cx="9143999" cy="20971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567072"/>
      </p:ext>
    </p:extLst>
  </p:cSld>
  <p:clrMap bg1="lt1" tx1="dk1" bg2="lt2" tx2="dk2" accent1="accent1" accent2="accent2" accent3="accent3" accent4="accent4" accent5="accent5" accent6="accent6" hlink="hlink" folHlink="folHlink"/>
  <p:sldLayoutIdLst>
    <p:sldLayoutId id="2147483887" r:id="rId1"/>
  </p:sldLayoutIdLst>
  <p:txStyles>
    <p:titleStyle>
      <a:lvl1pPr algn="l" defTabSz="457200" rtl="0" eaLnBrk="1" latinLnBrk="0" hangingPunct="1">
        <a:spcBef>
          <a:spcPct val="0"/>
        </a:spcBef>
        <a:buNone/>
        <a:defRPr sz="3200" kern="1200">
          <a:solidFill>
            <a:schemeClr val="bg1"/>
          </a:solidFill>
          <a:latin typeface="Roboto"/>
          <a:ea typeface="+mj-ea"/>
          <a:cs typeface="Roboto"/>
        </a:defRPr>
      </a:lvl1pPr>
    </p:titleStyle>
    <p:bodyStyle>
      <a:lvl1pPr marL="342900" indent="-342900" algn="l" defTabSz="457200" rtl="0" eaLnBrk="1" latinLnBrk="0" hangingPunct="1">
        <a:spcBef>
          <a:spcPct val="20000"/>
        </a:spcBef>
        <a:buFont typeface="Arial"/>
        <a:buChar char="•"/>
        <a:defRPr sz="3200" kern="1200">
          <a:solidFill>
            <a:srgbClr val="17375E"/>
          </a:solidFill>
          <a:latin typeface="Roboto"/>
          <a:ea typeface="+mn-ea"/>
          <a:cs typeface="Roboto"/>
        </a:defRPr>
      </a:lvl1pPr>
      <a:lvl2pPr marL="742950" indent="-285750" algn="l" defTabSz="457200" rtl="0" eaLnBrk="1" latinLnBrk="0" hangingPunct="1">
        <a:spcBef>
          <a:spcPct val="20000"/>
        </a:spcBef>
        <a:buFont typeface="Arial"/>
        <a:buChar char="–"/>
        <a:defRPr sz="2800" kern="1200">
          <a:solidFill>
            <a:srgbClr val="17375E"/>
          </a:solidFill>
          <a:latin typeface="Roboto"/>
          <a:ea typeface="+mn-ea"/>
          <a:cs typeface="Roboto"/>
        </a:defRPr>
      </a:lvl2pPr>
      <a:lvl3pPr marL="1143000" indent="-228600" algn="l" defTabSz="457200" rtl="0" eaLnBrk="1" latinLnBrk="0" hangingPunct="1">
        <a:spcBef>
          <a:spcPct val="20000"/>
        </a:spcBef>
        <a:buFont typeface="Arial"/>
        <a:buChar char="•"/>
        <a:defRPr sz="2400" kern="1200">
          <a:solidFill>
            <a:srgbClr val="17375E"/>
          </a:solidFill>
          <a:latin typeface="Roboto"/>
          <a:ea typeface="+mn-ea"/>
          <a:cs typeface="Roboto"/>
        </a:defRPr>
      </a:lvl3pPr>
      <a:lvl4pPr marL="16002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4pPr>
      <a:lvl5pPr marL="2057400" indent="-228600" algn="l" defTabSz="457200" rtl="0" eaLnBrk="1" latinLnBrk="0" hangingPunct="1">
        <a:spcBef>
          <a:spcPct val="20000"/>
        </a:spcBef>
        <a:buFont typeface="Arial"/>
        <a:buChar char="»"/>
        <a:defRPr sz="2000" kern="1200">
          <a:solidFill>
            <a:srgbClr val="17375E"/>
          </a:solidFill>
          <a:latin typeface="Roboto"/>
          <a:ea typeface="+mn-ea"/>
          <a:cs typeface="Robot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850900" y="3480666"/>
            <a:ext cx="4818380" cy="461665"/>
          </a:xfrm>
          <a:prstGeom prst="rect">
            <a:avLst/>
          </a:prstGeom>
          <a:noFill/>
        </p:spPr>
        <p:txBody>
          <a:bodyPr wrap="square" rtlCol="0">
            <a:spAutoFit/>
          </a:bodyPr>
          <a:lstStyle/>
          <a:p>
            <a:r>
              <a:rPr lang="es-CL" sz="2400" b="1" spc="300" dirty="0" smtClean="0">
                <a:solidFill>
                  <a:srgbClr val="FFFFFF"/>
                </a:solidFill>
                <a:latin typeface="Roboto Medium"/>
                <a:cs typeface="Roboto Medium"/>
              </a:rPr>
              <a:t>Mesa Proyecto2</a:t>
            </a:r>
            <a:endParaRPr lang="es-CL" sz="2400" b="1" spc="300" dirty="0">
              <a:solidFill>
                <a:srgbClr val="FFFFFF"/>
              </a:solidFill>
              <a:latin typeface="Roboto Medium"/>
              <a:cs typeface="Roboto Medium"/>
            </a:endParaRPr>
          </a:p>
        </p:txBody>
      </p:sp>
      <p:sp>
        <p:nvSpPr>
          <p:cNvPr id="14" name="TextBox 13"/>
          <p:cNvSpPr txBox="1"/>
          <p:nvPr/>
        </p:nvSpPr>
        <p:spPr>
          <a:xfrm>
            <a:off x="5815584" y="6351936"/>
            <a:ext cx="3104896" cy="307777"/>
          </a:xfrm>
          <a:prstGeom prst="rect">
            <a:avLst/>
          </a:prstGeom>
          <a:noFill/>
        </p:spPr>
        <p:txBody>
          <a:bodyPr wrap="square" rtlCol="0">
            <a:spAutoFit/>
          </a:bodyPr>
          <a:lstStyle/>
          <a:p>
            <a:pPr algn="r"/>
            <a:r>
              <a:rPr lang="en-US" sz="1400" dirty="0" smtClean="0">
                <a:solidFill>
                  <a:srgbClr val="FFFFFF"/>
                </a:solidFill>
                <a:latin typeface="Roboto Light"/>
                <a:cs typeface="Roboto Light"/>
              </a:rPr>
              <a:t>Valparaíso, </a:t>
            </a:r>
            <a:r>
              <a:rPr lang="en-US" sz="1400" dirty="0">
                <a:solidFill>
                  <a:srgbClr val="FFFFFF"/>
                </a:solidFill>
                <a:latin typeface="Roboto Light"/>
                <a:cs typeface="Roboto Light"/>
              </a:rPr>
              <a:t>7</a:t>
            </a:r>
            <a:r>
              <a:rPr lang="en-US" sz="1400" dirty="0" smtClean="0">
                <a:solidFill>
                  <a:srgbClr val="FFFFFF"/>
                </a:solidFill>
                <a:latin typeface="Roboto Light"/>
                <a:cs typeface="Roboto Light"/>
              </a:rPr>
              <a:t> </a:t>
            </a:r>
            <a:r>
              <a:rPr lang="en-US" sz="1400" dirty="0" smtClean="0">
                <a:solidFill>
                  <a:srgbClr val="FFFFFF"/>
                </a:solidFill>
                <a:latin typeface="Roboto Light"/>
                <a:cs typeface="Roboto Light"/>
              </a:rPr>
              <a:t>de </a:t>
            </a:r>
            <a:r>
              <a:rPr lang="en-US" sz="1400" dirty="0" err="1" smtClean="0">
                <a:solidFill>
                  <a:srgbClr val="FFFFFF"/>
                </a:solidFill>
                <a:latin typeface="Roboto Light"/>
                <a:cs typeface="Roboto Light"/>
              </a:rPr>
              <a:t>Noviembre</a:t>
            </a:r>
            <a:r>
              <a:rPr lang="en-US" sz="1400" dirty="0" smtClean="0">
                <a:solidFill>
                  <a:srgbClr val="FFFFFF"/>
                </a:solidFill>
                <a:latin typeface="Roboto Light"/>
                <a:cs typeface="Roboto Light"/>
              </a:rPr>
              <a:t> </a:t>
            </a:r>
            <a:r>
              <a:rPr lang="en-US" sz="1400" dirty="0" smtClean="0">
                <a:solidFill>
                  <a:srgbClr val="FFFFFF"/>
                </a:solidFill>
                <a:latin typeface="Roboto Light"/>
                <a:cs typeface="Roboto Light"/>
              </a:rPr>
              <a:t>2018</a:t>
            </a:r>
            <a:endParaRPr lang="en-US" sz="1400" dirty="0">
              <a:solidFill>
                <a:srgbClr val="FFFFFF"/>
              </a:solidFill>
              <a:latin typeface="Roboto Light"/>
              <a:cs typeface="Roboto Light"/>
            </a:endParaRPr>
          </a:p>
        </p:txBody>
      </p:sp>
      <p:sp>
        <p:nvSpPr>
          <p:cNvPr id="15" name="TextBox 14"/>
          <p:cNvSpPr txBox="1"/>
          <p:nvPr/>
        </p:nvSpPr>
        <p:spPr>
          <a:xfrm>
            <a:off x="5059680" y="5450304"/>
            <a:ext cx="3587714" cy="369332"/>
          </a:xfrm>
          <a:prstGeom prst="rect">
            <a:avLst/>
          </a:prstGeom>
          <a:noFill/>
        </p:spPr>
        <p:txBody>
          <a:bodyPr wrap="square" rtlCol="0">
            <a:spAutoFit/>
          </a:bodyPr>
          <a:lstStyle/>
          <a:p>
            <a:pPr algn="r"/>
            <a:r>
              <a:rPr lang="en-US" dirty="0" smtClean="0">
                <a:solidFill>
                  <a:schemeClr val="bg1"/>
                </a:solidFill>
                <a:latin typeface="Roboto Light"/>
                <a:cs typeface="Roboto Light"/>
              </a:rPr>
              <a:t>Diego Andrés Cisternas Herrera</a:t>
            </a:r>
            <a:endParaRPr lang="en-US" dirty="0">
              <a:solidFill>
                <a:schemeClr val="bg1"/>
              </a:solidFill>
              <a:latin typeface="Roboto Light"/>
              <a:cs typeface="Roboto Light"/>
            </a:endParaRPr>
          </a:p>
        </p:txBody>
      </p:sp>
      <p:sp>
        <p:nvSpPr>
          <p:cNvPr id="7" name="TextBox 6"/>
          <p:cNvSpPr txBox="1"/>
          <p:nvPr/>
        </p:nvSpPr>
        <p:spPr>
          <a:xfrm>
            <a:off x="850900" y="4112961"/>
            <a:ext cx="6305804" cy="923330"/>
          </a:xfrm>
          <a:prstGeom prst="rect">
            <a:avLst/>
          </a:prstGeom>
          <a:noFill/>
        </p:spPr>
        <p:txBody>
          <a:bodyPr wrap="square" rtlCol="0">
            <a:spAutoFit/>
          </a:bodyPr>
          <a:lstStyle/>
          <a:p>
            <a:r>
              <a:rPr lang="es-CL" b="1" spc="200" dirty="0" smtClean="0">
                <a:solidFill>
                  <a:srgbClr val="FFFFFF"/>
                </a:solidFill>
                <a:latin typeface="Roboto Medium"/>
                <a:cs typeface="Roboto Medium"/>
              </a:rPr>
              <a:t>Estudiar el motor de inducción y su respuesta espectral bajo condiciones prácticas y de simulación.</a:t>
            </a:r>
            <a:endParaRPr lang="es-CL" b="1" spc="200" dirty="0">
              <a:solidFill>
                <a:srgbClr val="FFFFFF"/>
              </a:solidFill>
              <a:latin typeface="Roboto Medium"/>
              <a:cs typeface="Roboto Medium"/>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49" y="234461"/>
            <a:ext cx="2305539" cy="2305539"/>
          </a:xfrm>
          <a:prstGeom prst="rect">
            <a:avLst/>
          </a:prstGeom>
        </p:spPr>
      </p:pic>
    </p:spTree>
    <p:extLst>
      <p:ext uri="{BB962C8B-B14F-4D97-AF65-F5344CB8AC3E}">
        <p14:creationId xmlns:p14="http://schemas.microsoft.com/office/powerpoint/2010/main" val="9835204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765" y="352381"/>
            <a:ext cx="6315651"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233018" y="1138219"/>
            <a:ext cx="6894246" cy="2031325"/>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Componentes simétricas y fasores</a:t>
            </a:r>
          </a:p>
          <a:p>
            <a:pPr marL="285750" indent="-285750">
              <a:buFont typeface="Arial"/>
              <a:buChar char="•"/>
            </a:pPr>
            <a:endParaRPr lang="it-IT" u="sng" dirty="0">
              <a:solidFill>
                <a:schemeClr val="tx2">
                  <a:lumMod val="75000"/>
                </a:schemeClr>
              </a:solidFill>
              <a:latin typeface="Roboto Light"/>
              <a:cs typeface="Roboto Light"/>
            </a:endParaRPr>
          </a:p>
          <a:p>
            <a:pPr marL="285750" indent="-285750">
              <a:buFont typeface="Arial"/>
              <a:buChar char="•"/>
            </a:pPr>
            <a:r>
              <a:rPr lang="it-IT" dirty="0" smtClean="0">
                <a:solidFill>
                  <a:schemeClr val="tx2">
                    <a:lumMod val="75000"/>
                  </a:schemeClr>
                </a:solidFill>
                <a:latin typeface="Roboto Light"/>
                <a:cs typeface="Roboto Light"/>
              </a:rPr>
              <a:t>De esta se pueden obtener los fasores de tensión para usar en las simualciones.</a:t>
            </a:r>
          </a:p>
          <a:p>
            <a:pPr marL="285750" indent="-285750">
              <a:buFont typeface="Arial"/>
              <a:buChar char="•"/>
            </a:pPr>
            <a:endParaRPr lang="it-IT"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9</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8" name="Imagen 7" descr="F:\TESIS\Proyecto1\EXPERIMENTOS TESIS\sin falla con carga\componentes simetrica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14" y="2329841"/>
            <a:ext cx="8196069" cy="4192255"/>
          </a:xfrm>
          <a:prstGeom prst="rect">
            <a:avLst/>
          </a:prstGeom>
          <a:noFill/>
          <a:ln>
            <a:noFill/>
          </a:ln>
        </p:spPr>
      </p:pic>
    </p:spTree>
    <p:extLst>
      <p:ext uri="{BB962C8B-B14F-4D97-AF65-F5344CB8AC3E}">
        <p14:creationId xmlns:p14="http://schemas.microsoft.com/office/powerpoint/2010/main" val="1493431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345178"/>
            <a:ext cx="6557056"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43616" y="886104"/>
            <a:ext cx="6245073" cy="1169551"/>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Simulación</a:t>
            </a:r>
            <a:r>
              <a:rPr lang="es-CL" dirty="0" smtClean="0">
                <a:solidFill>
                  <a:schemeClr val="tx2">
                    <a:lumMod val="75000"/>
                  </a:schemeClr>
                </a:solidFill>
                <a:latin typeface="Roboto Light"/>
                <a:cs typeface="Roboto Light"/>
              </a:rPr>
              <a:t>:</a:t>
            </a:r>
            <a:endParaRPr lang="es-CL" dirty="0">
              <a:solidFill>
                <a:schemeClr val="tx2">
                  <a:lumMod val="75000"/>
                </a:schemeClr>
              </a:solidFill>
              <a:latin typeface="Roboto Light"/>
              <a:cs typeface="Roboto Light"/>
            </a:endParaRPr>
          </a:p>
          <a:p>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Se presenta el modelo usado en MATLAB Simulink.</a:t>
            </a:r>
            <a:endParaRPr lang="es-CL"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10</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7" name="Imagen 6" descr="F:\TESIS\Proyecto1\SIMULACIONES TESIS\SIN FALLA\ModeloSinFalla.bmp"/>
          <p:cNvPicPr/>
          <p:nvPr/>
        </p:nvPicPr>
        <p:blipFill>
          <a:blip r:embed="rId3">
            <a:extLst>
              <a:ext uri="{28A0092B-C50C-407E-A947-70E740481C1C}">
                <a14:useLocalDpi xmlns:a14="http://schemas.microsoft.com/office/drawing/2010/main" val="0"/>
              </a:ext>
            </a:extLst>
          </a:blip>
          <a:srcRect/>
          <a:stretch>
            <a:fillRect/>
          </a:stretch>
        </p:blipFill>
        <p:spPr bwMode="auto">
          <a:xfrm>
            <a:off x="270932" y="1778696"/>
            <a:ext cx="8873067" cy="4769839"/>
          </a:xfrm>
          <a:prstGeom prst="rect">
            <a:avLst/>
          </a:prstGeom>
          <a:noFill/>
          <a:ln>
            <a:noFill/>
          </a:ln>
        </p:spPr>
      </p:pic>
    </p:spTree>
    <p:extLst>
      <p:ext uri="{BB962C8B-B14F-4D97-AF65-F5344CB8AC3E}">
        <p14:creationId xmlns:p14="http://schemas.microsoft.com/office/powerpoint/2010/main" val="1028284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705" y="211470"/>
            <a:ext cx="7528711"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240435" y="1395613"/>
            <a:ext cx="2790831" cy="3416320"/>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Corrientes de estator:</a:t>
            </a:r>
            <a:endParaRPr lang="es-CL" u="sng" dirty="0" smtClean="0">
              <a:solidFill>
                <a:schemeClr val="tx2">
                  <a:lumMod val="75000"/>
                </a:schemeClr>
              </a:solidFill>
              <a:latin typeface="Roboto Light"/>
            </a:endParaRPr>
          </a:p>
          <a:p>
            <a:pPr marL="285750" indent="-285750">
              <a:buFont typeface="Arial"/>
              <a:buChar char="•"/>
            </a:pPr>
            <a:endParaRPr lang="es-CL" dirty="0" smtClean="0">
              <a:solidFill>
                <a:schemeClr val="tx2">
                  <a:lumMod val="75000"/>
                </a:schemeClr>
              </a:solidFill>
              <a:latin typeface="Roboto Light"/>
            </a:endParaRPr>
          </a:p>
          <a:p>
            <a:pPr marL="285750" indent="-285750">
              <a:buFont typeface="Arial"/>
              <a:buChar char="•"/>
            </a:pPr>
            <a:r>
              <a:rPr lang="es-CL" dirty="0" smtClean="0">
                <a:solidFill>
                  <a:schemeClr val="tx2">
                    <a:lumMod val="75000"/>
                  </a:schemeClr>
                </a:solidFill>
                <a:latin typeface="Roboto Light"/>
              </a:rPr>
              <a:t>No presentan distorsión, como lo obtenido del </a:t>
            </a:r>
            <a:r>
              <a:rPr lang="es-CL" dirty="0" err="1" smtClean="0">
                <a:solidFill>
                  <a:schemeClr val="tx2">
                    <a:lumMod val="75000"/>
                  </a:schemeClr>
                </a:solidFill>
                <a:latin typeface="Roboto Light"/>
              </a:rPr>
              <a:t>Samte</a:t>
            </a:r>
            <a:r>
              <a:rPr lang="es-CL" dirty="0" smtClean="0">
                <a:solidFill>
                  <a:schemeClr val="tx2">
                    <a:lumMod val="75000"/>
                  </a:schemeClr>
                </a:solidFill>
                <a:latin typeface="Roboto Light"/>
              </a:rPr>
              <a:t>.</a:t>
            </a:r>
          </a:p>
          <a:p>
            <a:pPr marL="285750" indent="-285750">
              <a:buFont typeface="Arial"/>
              <a:buChar char="•"/>
            </a:pPr>
            <a:endParaRPr lang="es-CL" dirty="0">
              <a:solidFill>
                <a:schemeClr val="tx2">
                  <a:lumMod val="75000"/>
                </a:schemeClr>
              </a:solidFill>
              <a:latin typeface="Roboto Light"/>
            </a:endParaRPr>
          </a:p>
          <a:p>
            <a:pPr marL="285750" indent="-285750">
              <a:buFont typeface="Arial"/>
              <a:buChar char="•"/>
            </a:pPr>
            <a:r>
              <a:rPr lang="es-CL" dirty="0" smtClean="0">
                <a:solidFill>
                  <a:schemeClr val="tx2">
                    <a:lumMod val="75000"/>
                  </a:schemeClr>
                </a:solidFill>
                <a:latin typeface="Roboto Light"/>
              </a:rPr>
              <a:t>Presenta pequeños desbalances, los cuales se atribuyen a alimentar con tensión levemente desbalanceada.</a:t>
            </a:r>
            <a:endParaRPr lang="es-CL" dirty="0">
              <a:solidFill>
                <a:schemeClr val="tx2">
                  <a:lumMod val="75000"/>
                </a:schemeClr>
              </a:solidFill>
              <a:latin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11</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8" name="Imagen 7" descr="F:\TESIS\Proyecto1\SIMULACIONES TESIS\SIN FALLA\Corrientes.bmp"/>
          <p:cNvPicPr/>
          <p:nvPr/>
        </p:nvPicPr>
        <p:blipFill>
          <a:blip r:embed="rId3">
            <a:extLst>
              <a:ext uri="{28A0092B-C50C-407E-A947-70E740481C1C}">
                <a14:useLocalDpi xmlns:a14="http://schemas.microsoft.com/office/drawing/2010/main" val="0"/>
              </a:ext>
            </a:extLst>
          </a:blip>
          <a:srcRect/>
          <a:stretch>
            <a:fillRect/>
          </a:stretch>
        </p:blipFill>
        <p:spPr bwMode="auto">
          <a:xfrm>
            <a:off x="371705" y="816285"/>
            <a:ext cx="5868730" cy="2966575"/>
          </a:xfrm>
          <a:prstGeom prst="rect">
            <a:avLst/>
          </a:prstGeom>
          <a:noFill/>
          <a:ln>
            <a:noFill/>
          </a:ln>
        </p:spPr>
      </p:pic>
      <p:pic>
        <p:nvPicPr>
          <p:cNvPr id="11" name="Imagen 10" descr="F:\TESIS\Proyecto1\SIMULACIONES TESIS\SIN FALLA\Corrientes Zoom.bmp"/>
          <p:cNvPicPr/>
          <p:nvPr/>
        </p:nvPicPr>
        <p:blipFill>
          <a:blip r:embed="rId4">
            <a:extLst>
              <a:ext uri="{28A0092B-C50C-407E-A947-70E740481C1C}">
                <a14:useLocalDpi xmlns:a14="http://schemas.microsoft.com/office/drawing/2010/main" val="0"/>
              </a:ext>
            </a:extLst>
          </a:blip>
          <a:srcRect/>
          <a:stretch>
            <a:fillRect/>
          </a:stretch>
        </p:blipFill>
        <p:spPr bwMode="auto">
          <a:xfrm>
            <a:off x="371705" y="3782860"/>
            <a:ext cx="5868730" cy="2695470"/>
          </a:xfrm>
          <a:prstGeom prst="rect">
            <a:avLst/>
          </a:prstGeom>
          <a:noFill/>
          <a:ln>
            <a:noFill/>
          </a:ln>
        </p:spPr>
      </p:pic>
    </p:spTree>
    <p:extLst>
      <p:ext uri="{BB962C8B-B14F-4D97-AF65-F5344CB8AC3E}">
        <p14:creationId xmlns:p14="http://schemas.microsoft.com/office/powerpoint/2010/main" val="2455442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601" y="411428"/>
            <a:ext cx="7098783"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814292" y="1595971"/>
            <a:ext cx="2292196" cy="3693319"/>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Torque</a:t>
            </a:r>
            <a:r>
              <a:rPr lang="es-CL" dirty="0" smtClean="0">
                <a:solidFill>
                  <a:schemeClr val="tx2">
                    <a:lumMod val="75000"/>
                  </a:schemeClr>
                </a:solidFill>
                <a:latin typeface="Roboto Light"/>
              </a:rPr>
              <a:t>:</a:t>
            </a:r>
            <a:endParaRPr lang="es-CL" dirty="0" smtClean="0">
              <a:solidFill>
                <a:schemeClr val="tx2">
                  <a:lumMod val="75000"/>
                </a:schemeClr>
              </a:solidFill>
              <a:latin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r>
              <a:rPr lang="es-CL" u="sng" dirty="0" smtClean="0">
                <a:solidFill>
                  <a:schemeClr val="tx2">
                    <a:lumMod val="75000"/>
                  </a:schemeClr>
                </a:solidFill>
                <a:latin typeface="Roboto Light"/>
              </a:rPr>
              <a:t>Velocidad</a:t>
            </a:r>
            <a:r>
              <a:rPr lang="es-CL" dirty="0" smtClean="0">
                <a:solidFill>
                  <a:schemeClr val="tx2">
                    <a:lumMod val="75000"/>
                  </a:schemeClr>
                </a:solidFill>
                <a:latin typeface="Roboto Light"/>
              </a:rPr>
              <a:t>:</a:t>
            </a:r>
            <a:endParaRPr lang="es-CL" dirty="0">
              <a:solidFill>
                <a:schemeClr val="tx2">
                  <a:lumMod val="75000"/>
                </a:schemeClr>
              </a:solidFill>
              <a:latin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12</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7" name="Imagen 6" descr="F:\TESIS\Proyecto1\SIMULACIONES TESIS\SIN FALLA\torque.bmp"/>
          <p:cNvPicPr/>
          <p:nvPr/>
        </p:nvPicPr>
        <p:blipFill>
          <a:blip r:embed="rId3">
            <a:extLst>
              <a:ext uri="{28A0092B-C50C-407E-A947-70E740481C1C}">
                <a14:useLocalDpi xmlns:a14="http://schemas.microsoft.com/office/drawing/2010/main" val="0"/>
              </a:ext>
            </a:extLst>
          </a:blip>
          <a:srcRect/>
          <a:stretch>
            <a:fillRect/>
          </a:stretch>
        </p:blipFill>
        <p:spPr bwMode="auto">
          <a:xfrm>
            <a:off x="0" y="826756"/>
            <a:ext cx="6851804" cy="2884714"/>
          </a:xfrm>
          <a:prstGeom prst="rect">
            <a:avLst/>
          </a:prstGeom>
          <a:noFill/>
          <a:ln>
            <a:noFill/>
          </a:ln>
        </p:spPr>
      </p:pic>
      <p:pic>
        <p:nvPicPr>
          <p:cNvPr id="8" name="Imagen 7" descr="F:\TESIS\Proyecto1\SIMULACIONES TESIS\SIN FALLA\velocidad.bmp"/>
          <p:cNvPicPr/>
          <p:nvPr/>
        </p:nvPicPr>
        <p:blipFill>
          <a:blip r:embed="rId4">
            <a:extLst>
              <a:ext uri="{28A0092B-C50C-407E-A947-70E740481C1C}">
                <a14:useLocalDpi xmlns:a14="http://schemas.microsoft.com/office/drawing/2010/main" val="0"/>
              </a:ext>
            </a:extLst>
          </a:blip>
          <a:srcRect/>
          <a:stretch>
            <a:fillRect/>
          </a:stretch>
        </p:blipFill>
        <p:spPr bwMode="auto">
          <a:xfrm>
            <a:off x="0" y="3757808"/>
            <a:ext cx="6851803" cy="2838377"/>
          </a:xfrm>
          <a:prstGeom prst="rect">
            <a:avLst/>
          </a:prstGeom>
          <a:noFill/>
          <a:ln>
            <a:noFill/>
          </a:ln>
        </p:spPr>
      </p:pic>
    </p:spTree>
    <p:extLst>
      <p:ext uri="{BB962C8B-B14F-4D97-AF65-F5344CB8AC3E}">
        <p14:creationId xmlns:p14="http://schemas.microsoft.com/office/powerpoint/2010/main" val="3696862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076" y="419654"/>
            <a:ext cx="6918308"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132837" y="881319"/>
            <a:ext cx="7962134" cy="584775"/>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estator Fase R sin falla</a:t>
            </a:r>
            <a:r>
              <a:rPr lang="es-CL" sz="1600" dirty="0" smtClean="0">
                <a:solidFill>
                  <a:schemeClr val="tx2">
                    <a:lumMod val="75000"/>
                  </a:schemeClr>
                </a:solidFill>
                <a:latin typeface="Roboto Light"/>
                <a:cs typeface="Roboto Light"/>
              </a:rPr>
              <a:t>:</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13</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8" name="Imagen 7" descr="F:\TESIS\Proyecto1\SIMULACIONES TESIS\SIN FALLA\espectro ia.bmp"/>
          <p:cNvPicPr/>
          <p:nvPr/>
        </p:nvPicPr>
        <p:blipFill>
          <a:blip r:embed="rId3">
            <a:extLst>
              <a:ext uri="{28A0092B-C50C-407E-A947-70E740481C1C}">
                <a14:useLocalDpi xmlns:a14="http://schemas.microsoft.com/office/drawing/2010/main" val="0"/>
              </a:ext>
            </a:extLst>
          </a:blip>
          <a:srcRect/>
          <a:stretch>
            <a:fillRect/>
          </a:stretch>
        </p:blipFill>
        <p:spPr bwMode="auto">
          <a:xfrm>
            <a:off x="0" y="1227551"/>
            <a:ext cx="7307384" cy="5294545"/>
          </a:xfrm>
          <a:prstGeom prst="rect">
            <a:avLst/>
          </a:prstGeom>
          <a:noFill/>
          <a:ln>
            <a:noFill/>
          </a:ln>
        </p:spPr>
      </p:pic>
      <p:sp>
        <p:nvSpPr>
          <p:cNvPr id="11" name="TextBox 5"/>
          <p:cNvSpPr txBox="1"/>
          <p:nvPr/>
        </p:nvSpPr>
        <p:spPr>
          <a:xfrm>
            <a:off x="7256146" y="2551384"/>
            <a:ext cx="1887854" cy="1323439"/>
          </a:xfrm>
          <a:prstGeom prst="rect">
            <a:avLst/>
          </a:prstGeom>
          <a:noFill/>
        </p:spPr>
        <p:txBody>
          <a:bodyPr wrap="square" rtlCol="0">
            <a:spAutoFit/>
          </a:bodyPr>
          <a:lstStyle/>
          <a:p>
            <a:pPr marL="285750" indent="-285750">
              <a:buFont typeface="Arial"/>
              <a:buChar char="•"/>
            </a:pPr>
            <a:r>
              <a:rPr lang="es-CL" sz="1600" dirty="0" err="1" smtClean="0">
                <a:solidFill>
                  <a:schemeClr val="tx2">
                    <a:lumMod val="75000"/>
                  </a:schemeClr>
                </a:solidFill>
                <a:latin typeface="Roboto Light"/>
                <a:cs typeface="Roboto Light"/>
              </a:rPr>
              <a:t>THDi</a:t>
            </a:r>
            <a:r>
              <a:rPr lang="es-CL" sz="1600" dirty="0" smtClean="0">
                <a:solidFill>
                  <a:schemeClr val="tx2">
                    <a:lumMod val="75000"/>
                  </a:schemeClr>
                </a:solidFill>
                <a:latin typeface="Roboto Light"/>
                <a:cs typeface="Roboto Light"/>
              </a:rPr>
              <a:t> = 0,2%</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smtClean="0">
              <a:solidFill>
                <a:schemeClr val="tx2">
                  <a:lumMod val="75000"/>
                </a:schemeClr>
              </a:solidFill>
              <a:latin typeface="Roboto Light"/>
              <a:cs typeface="Roboto Light"/>
            </a:endParaRPr>
          </a:p>
          <a:p>
            <a:pPr marL="285750" indent="-285750">
              <a:buFont typeface="Arial"/>
              <a:buChar char="•"/>
            </a:pPr>
            <a:r>
              <a:rPr lang="es-CL" sz="1600" dirty="0" smtClean="0">
                <a:solidFill>
                  <a:schemeClr val="tx2">
                    <a:lumMod val="75000"/>
                  </a:schemeClr>
                </a:solidFill>
                <a:latin typeface="Roboto Light"/>
                <a:cs typeface="Roboto Light"/>
              </a:rPr>
              <a:t>Distorsión mínima en 150 (Hz).</a:t>
            </a:r>
            <a:endParaRPr lang="es-CL" sz="1600" dirty="0">
              <a:solidFill>
                <a:schemeClr val="tx2">
                  <a:lumMod val="75000"/>
                </a:schemeClr>
              </a:solidFill>
              <a:latin typeface="Roboto Light"/>
              <a:cs typeface="Roboto Light"/>
            </a:endParaRPr>
          </a:p>
        </p:txBody>
      </p:sp>
    </p:spTree>
    <p:extLst>
      <p:ext uri="{BB962C8B-B14F-4D97-AF65-F5344CB8AC3E}">
        <p14:creationId xmlns:p14="http://schemas.microsoft.com/office/powerpoint/2010/main" val="2662108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8362" y="419654"/>
            <a:ext cx="6918308"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00570" y="1491983"/>
            <a:ext cx="7795971" cy="3662541"/>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Conclusiones</a:t>
            </a:r>
            <a:r>
              <a:rPr lang="es-CL" dirty="0" smtClean="0">
                <a:solidFill>
                  <a:schemeClr val="tx2">
                    <a:lumMod val="75000"/>
                  </a:schemeClr>
                </a:solidFill>
                <a:latin typeface="Roboto Light"/>
                <a:cs typeface="Roboto Light"/>
              </a:rPr>
              <a:t>:</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Máquina tiene su propio espectro característico.</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Se obtuvieron los fasores de tensión de alimentación para las simulaciones.</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Se llegó a un 6% de </a:t>
            </a:r>
            <a:r>
              <a:rPr lang="es-CL" dirty="0" err="1" smtClean="0">
                <a:solidFill>
                  <a:schemeClr val="tx2">
                    <a:lumMod val="75000"/>
                  </a:schemeClr>
                </a:solidFill>
                <a:latin typeface="Roboto Light"/>
                <a:cs typeface="Roboto Light"/>
              </a:rPr>
              <a:t>THDi</a:t>
            </a:r>
            <a:r>
              <a:rPr lang="es-CL" dirty="0" smtClean="0">
                <a:solidFill>
                  <a:schemeClr val="tx2">
                    <a:lumMod val="75000"/>
                  </a:schemeClr>
                </a:solidFill>
                <a:latin typeface="Roboto Light"/>
                <a:cs typeface="Roboto Light"/>
              </a:rPr>
              <a:t> experimental contrastado con 0,2% de </a:t>
            </a:r>
            <a:r>
              <a:rPr lang="es-CL" dirty="0" err="1" smtClean="0">
                <a:solidFill>
                  <a:schemeClr val="tx2">
                    <a:lumMod val="75000"/>
                  </a:schemeClr>
                </a:solidFill>
                <a:latin typeface="Roboto Light"/>
                <a:cs typeface="Roboto Light"/>
              </a:rPr>
              <a:t>THDi</a:t>
            </a:r>
            <a:r>
              <a:rPr lang="es-CL" dirty="0" smtClean="0">
                <a:solidFill>
                  <a:schemeClr val="tx2">
                    <a:lumMod val="75000"/>
                  </a:schemeClr>
                </a:solidFill>
                <a:latin typeface="Roboto Light"/>
                <a:cs typeface="Roboto Light"/>
              </a:rPr>
              <a:t> de las simulaciones</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14</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Tree>
    <p:extLst>
      <p:ext uri="{BB962C8B-B14F-4D97-AF65-F5344CB8AC3E}">
        <p14:creationId xmlns:p14="http://schemas.microsoft.com/office/powerpoint/2010/main" val="2193505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6211" y="274795"/>
            <a:ext cx="6380370" cy="830997"/>
          </a:xfrm>
          <a:prstGeom prst="rect">
            <a:avLst/>
          </a:prstGeom>
          <a:noFill/>
        </p:spPr>
        <p:txBody>
          <a:bodyPr wrap="square" rtlCol="0">
            <a:spAutoFit/>
          </a:bodyPr>
          <a:lstStyle/>
          <a:p>
            <a:r>
              <a:rPr lang="es-CL" sz="2400" b="1" spc="200" dirty="0" smtClean="0">
                <a:cs typeface="Roboto Medium"/>
              </a:rPr>
              <a:t>Falla </a:t>
            </a:r>
            <a:r>
              <a:rPr lang="es-CL" sz="2400" b="1" spc="200" dirty="0">
                <a:cs typeface="Roboto Medium"/>
              </a:rPr>
              <a:t>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96211" y="5416312"/>
            <a:ext cx="8534847" cy="584775"/>
          </a:xfrm>
          <a:prstGeom prst="rect">
            <a:avLst/>
          </a:prstGeom>
          <a:noFill/>
        </p:spPr>
        <p:txBody>
          <a:bodyPr wrap="square" rtlCol="0">
            <a:spAutoFit/>
          </a:bodyPr>
          <a:lstStyle/>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15</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8" name="TextBox 5"/>
          <p:cNvSpPr txBox="1"/>
          <p:nvPr/>
        </p:nvSpPr>
        <p:spPr>
          <a:xfrm>
            <a:off x="121911" y="1826770"/>
            <a:ext cx="8534847" cy="584775"/>
          </a:xfrm>
          <a:prstGeom prst="rect">
            <a:avLst/>
          </a:prstGeom>
          <a:noFill/>
        </p:spPr>
        <p:txBody>
          <a:bodyPr wrap="square" rtlCol="0">
            <a:spAutoFit/>
          </a:bodyPr>
          <a:lstStyle/>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9" name="TextBox 5"/>
          <p:cNvSpPr txBox="1"/>
          <p:nvPr/>
        </p:nvSpPr>
        <p:spPr>
          <a:xfrm>
            <a:off x="121911" y="1331558"/>
            <a:ext cx="8534847" cy="1692771"/>
          </a:xfrm>
          <a:prstGeom prst="rect">
            <a:avLst/>
          </a:prstGeom>
          <a:noFill/>
        </p:spPr>
        <p:txBody>
          <a:bodyPr wrap="square" rtlCol="0">
            <a:spAutoFit/>
          </a:bodyPr>
          <a:lstStyle/>
          <a:p>
            <a:pPr marL="285750" indent="-285750">
              <a:buFont typeface="Arial"/>
              <a:buChar char="•"/>
            </a:pPr>
            <a:r>
              <a:rPr lang="es-CL" dirty="0" smtClean="0">
                <a:solidFill>
                  <a:schemeClr val="tx2">
                    <a:lumMod val="75000"/>
                  </a:schemeClr>
                </a:solidFill>
                <a:latin typeface="Roboto Light"/>
                <a:cs typeface="Roboto Light"/>
              </a:rPr>
              <a:t>Se procede a mostrar ahora los resultados obtenidos del SAMTE para el evento de apertura de una fase.</a:t>
            </a:r>
          </a:p>
          <a:p>
            <a:pPr marL="285750" indent="-285750">
              <a:buFont typeface="Arial"/>
              <a:buChar char="•"/>
            </a:pPr>
            <a:endParaRPr lang="es-CL" u="sng" dirty="0" smtClean="0">
              <a:solidFill>
                <a:schemeClr val="tx2">
                  <a:lumMod val="75000"/>
                </a:schemeClr>
              </a:solidFill>
              <a:latin typeface="Roboto Light"/>
              <a:cs typeface="Roboto Light"/>
            </a:endParaRPr>
          </a:p>
          <a:p>
            <a:pPr marL="285750" indent="-285750">
              <a:buFont typeface="Arial"/>
              <a:buChar char="•"/>
            </a:pPr>
            <a:r>
              <a:rPr lang="es-CL" u="sng" dirty="0" smtClean="0">
                <a:solidFill>
                  <a:schemeClr val="tx2">
                    <a:lumMod val="75000"/>
                  </a:schemeClr>
                </a:solidFill>
                <a:latin typeface="Roboto Light"/>
                <a:cs typeface="Roboto Light"/>
              </a:rPr>
              <a:t>Corrientes de estator</a:t>
            </a:r>
            <a:r>
              <a:rPr lang="es-CL" dirty="0" smtClean="0">
                <a:solidFill>
                  <a:schemeClr val="tx2">
                    <a:lumMod val="75000"/>
                  </a:schemeClr>
                </a:solidFill>
                <a:latin typeface="Roboto Light"/>
                <a:cs typeface="Roboto Light"/>
              </a:rPr>
              <a:t>:</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pic>
        <p:nvPicPr>
          <p:cNvPr id="2051" name="Picture 3" descr="Corrientes Estator falla est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1" y="2681682"/>
            <a:ext cx="7331075" cy="3840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686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190620"/>
            <a:ext cx="6191296" cy="830997"/>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581611" y="1100524"/>
            <a:ext cx="8094481" cy="1323439"/>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de estator fase T</a:t>
            </a:r>
            <a:r>
              <a:rPr lang="it-IT" sz="1600" dirty="0" smtClean="0">
                <a:solidFill>
                  <a:schemeClr val="tx2">
                    <a:lumMod val="75000"/>
                  </a:schemeClr>
                </a:solidFill>
                <a:latin typeface="Roboto Light"/>
                <a:cs typeface="Roboto Light"/>
              </a:rPr>
              <a:t>:</a:t>
            </a:r>
            <a:endParaRPr lang="en-US" sz="1600" dirty="0">
              <a:solidFill>
                <a:schemeClr val="tx2">
                  <a:lumMod val="75000"/>
                </a:schemeClr>
              </a:solidFill>
              <a:latin typeface="Roboto Light"/>
              <a:cs typeface="Roboto Light"/>
            </a:endParaRPr>
          </a:p>
          <a:p>
            <a:pPr marL="285750" indent="-285750">
              <a:buFont typeface="Arial"/>
              <a:buChar char="•"/>
            </a:pPr>
            <a:endParaRPr lang="en-US" sz="1600" dirty="0" smtClean="0">
              <a:solidFill>
                <a:schemeClr val="tx2">
                  <a:lumMod val="75000"/>
                </a:schemeClr>
              </a:solidFill>
              <a:latin typeface="Roboto Light"/>
              <a:cs typeface="Roboto Light"/>
            </a:endParaRPr>
          </a:p>
          <a:p>
            <a:pPr marL="285750" indent="-285750">
              <a:buFont typeface="Arial"/>
              <a:buChar char="•"/>
            </a:pPr>
            <a:r>
              <a:rPr lang="en-US" sz="1600" dirty="0" smtClean="0">
                <a:solidFill>
                  <a:schemeClr val="tx2">
                    <a:lumMod val="75000"/>
                  </a:schemeClr>
                </a:solidFill>
                <a:latin typeface="Roboto Light"/>
                <a:cs typeface="Roboto Light"/>
              </a:rPr>
              <a:t>Se </a:t>
            </a:r>
            <a:r>
              <a:rPr lang="en-US" sz="1600" dirty="0" err="1" smtClean="0">
                <a:solidFill>
                  <a:schemeClr val="tx2">
                    <a:lumMod val="75000"/>
                  </a:schemeClr>
                </a:solidFill>
                <a:latin typeface="Roboto Light"/>
                <a:cs typeface="Roboto Light"/>
              </a:rPr>
              <a:t>puede</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ver</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presencia</a:t>
            </a:r>
            <a:r>
              <a:rPr lang="en-US" sz="1600" dirty="0" smtClean="0">
                <a:solidFill>
                  <a:schemeClr val="tx2">
                    <a:lumMod val="75000"/>
                  </a:schemeClr>
                </a:solidFill>
                <a:latin typeface="Roboto Light"/>
                <a:cs typeface="Roboto Light"/>
              </a:rPr>
              <a:t> de 3°, 5° y 7° </a:t>
            </a:r>
            <a:r>
              <a:rPr lang="en-US" sz="1600" dirty="0" err="1" smtClean="0">
                <a:solidFill>
                  <a:schemeClr val="tx2">
                    <a:lumMod val="75000"/>
                  </a:schemeClr>
                </a:solidFill>
                <a:latin typeface="Roboto Light"/>
                <a:cs typeface="Roboto Light"/>
              </a:rPr>
              <a:t>armónico</a:t>
            </a:r>
            <a:r>
              <a:rPr lang="en-US" sz="1600" dirty="0" smtClean="0">
                <a:solidFill>
                  <a:schemeClr val="tx2">
                    <a:lumMod val="75000"/>
                  </a:schemeClr>
                </a:solidFill>
                <a:latin typeface="Roboto Light"/>
                <a:cs typeface="Roboto Light"/>
              </a:rPr>
              <a:t>.</a:t>
            </a:r>
          </a:p>
          <a:p>
            <a:pPr marL="285750" indent="-285750">
              <a:buFont typeface="Arial"/>
              <a:buChar char="•"/>
            </a:pPr>
            <a:endParaRPr lang="en-US" sz="1600" dirty="0">
              <a:solidFill>
                <a:schemeClr val="tx2">
                  <a:lumMod val="75000"/>
                </a:schemeClr>
              </a:solidFill>
              <a:latin typeface="Roboto Light"/>
              <a:cs typeface="Roboto Light"/>
            </a:endParaRPr>
          </a:p>
          <a:p>
            <a:pPr marL="285750" indent="-285750">
              <a:buFont typeface="Arial"/>
              <a:buChar char="•"/>
            </a:pPr>
            <a:r>
              <a:rPr lang="en-US" sz="1600" dirty="0" err="1" smtClean="0">
                <a:solidFill>
                  <a:schemeClr val="tx2">
                    <a:lumMod val="75000"/>
                  </a:schemeClr>
                </a:solidFill>
                <a:latin typeface="Roboto Light"/>
                <a:cs typeface="Roboto Light"/>
              </a:rPr>
              <a:t>THDi</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aproximadamente</a:t>
            </a:r>
            <a:r>
              <a:rPr lang="en-US" sz="1600" dirty="0" smtClean="0">
                <a:solidFill>
                  <a:schemeClr val="tx2">
                    <a:lumMod val="75000"/>
                  </a:schemeClr>
                </a:solidFill>
                <a:latin typeface="Roboto Light"/>
                <a:cs typeface="Roboto Light"/>
              </a:rPr>
              <a:t> 3,4% </a:t>
            </a:r>
            <a:r>
              <a:rPr lang="en-US" sz="1600" dirty="0" err="1" smtClean="0">
                <a:solidFill>
                  <a:schemeClr val="tx2">
                    <a:lumMod val="75000"/>
                  </a:schemeClr>
                </a:solidFill>
                <a:latin typeface="Roboto Light"/>
                <a:cs typeface="Roboto Light"/>
              </a:rPr>
              <a:t>menor</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que</a:t>
            </a:r>
            <a:r>
              <a:rPr lang="en-US" sz="1600" dirty="0" smtClean="0">
                <a:solidFill>
                  <a:schemeClr val="tx2">
                    <a:lumMod val="75000"/>
                  </a:schemeClr>
                </a:solidFill>
                <a:latin typeface="Roboto Light"/>
                <a:cs typeface="Roboto Light"/>
              </a:rPr>
              <a:t> 6% sin </a:t>
            </a:r>
            <a:r>
              <a:rPr lang="en-US" sz="1600" dirty="0" err="1" smtClean="0">
                <a:solidFill>
                  <a:schemeClr val="tx2">
                    <a:lumMod val="75000"/>
                  </a:schemeClr>
                </a:solidFill>
                <a:latin typeface="Roboto Light"/>
                <a:cs typeface="Roboto Light"/>
              </a:rPr>
              <a:t>falla</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Crecen</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las</a:t>
            </a:r>
            <a:r>
              <a:rPr lang="en-US" sz="1600" dirty="0" smtClean="0">
                <a:solidFill>
                  <a:schemeClr val="tx2">
                    <a:lumMod val="75000"/>
                  </a:schemeClr>
                </a:solidFill>
                <a:latin typeface="Roboto Light"/>
                <a:cs typeface="Roboto Light"/>
              </a:rPr>
              <a:t> fundamentals.</a:t>
            </a:r>
            <a:endParaRPr lang="it-IT"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16</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3074" name="Picture 2" descr="espectro corriente It falla est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60" y="2684501"/>
            <a:ext cx="7341302" cy="383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765" y="209733"/>
            <a:ext cx="6315651" cy="830997"/>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233018" y="1138219"/>
            <a:ext cx="6894246" cy="1754326"/>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Componentes simétricas y fasores</a:t>
            </a:r>
          </a:p>
          <a:p>
            <a:pPr marL="285750" indent="-285750">
              <a:buFont typeface="Arial"/>
              <a:buChar char="•"/>
            </a:pPr>
            <a:endParaRPr lang="it-IT" u="sng" dirty="0">
              <a:solidFill>
                <a:schemeClr val="tx2">
                  <a:lumMod val="75000"/>
                </a:schemeClr>
              </a:solidFill>
              <a:latin typeface="Roboto Light"/>
              <a:cs typeface="Roboto Light"/>
            </a:endParaRPr>
          </a:p>
          <a:p>
            <a:pPr marL="285750" indent="-285750">
              <a:buFont typeface="Arial"/>
              <a:buChar char="•"/>
            </a:pPr>
            <a:r>
              <a:rPr lang="it-IT" dirty="0" smtClean="0">
                <a:solidFill>
                  <a:schemeClr val="tx2">
                    <a:lumMod val="75000"/>
                  </a:schemeClr>
                </a:solidFill>
                <a:latin typeface="Roboto Light"/>
                <a:cs typeface="Roboto Light"/>
              </a:rPr>
              <a:t>Se puede ver el desfase de 180° entre corrientes.</a:t>
            </a:r>
          </a:p>
          <a:p>
            <a:pPr marL="285750" indent="-285750">
              <a:buFont typeface="Arial"/>
              <a:buChar char="•"/>
            </a:pPr>
            <a:endParaRPr lang="it-IT"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17</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4098" name="Picture 2" descr="componentes falla est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845" y="2370080"/>
            <a:ext cx="7936738" cy="415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002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121679"/>
            <a:ext cx="6557056" cy="830997"/>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43616" y="886104"/>
            <a:ext cx="6245073" cy="1169551"/>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Simulación</a:t>
            </a:r>
            <a:r>
              <a:rPr lang="es-CL" dirty="0" smtClean="0">
                <a:solidFill>
                  <a:schemeClr val="tx2">
                    <a:lumMod val="75000"/>
                  </a:schemeClr>
                </a:solidFill>
                <a:latin typeface="Roboto Light"/>
                <a:cs typeface="Roboto Light"/>
              </a:rPr>
              <a:t>:</a:t>
            </a:r>
            <a:endParaRPr lang="es-CL" dirty="0">
              <a:solidFill>
                <a:schemeClr val="tx2">
                  <a:lumMod val="75000"/>
                </a:schemeClr>
              </a:solidFill>
              <a:latin typeface="Roboto Light"/>
              <a:cs typeface="Roboto Light"/>
            </a:endParaRPr>
          </a:p>
          <a:p>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Se presenta el modelo usado en MATLAB Simulink.</a:t>
            </a:r>
            <a:endParaRPr lang="es-CL"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18</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5122" name="Picture 2" descr="ModeloFalla Est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1138"/>
            <a:ext cx="8998678" cy="476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441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428" y="755104"/>
            <a:ext cx="3855049" cy="369332"/>
          </a:xfrm>
          <a:prstGeom prst="rect">
            <a:avLst/>
          </a:prstGeom>
          <a:noFill/>
        </p:spPr>
        <p:txBody>
          <a:bodyPr wrap="square" rtlCol="0">
            <a:spAutoFit/>
          </a:bodyPr>
          <a:lstStyle/>
          <a:p>
            <a:r>
              <a:rPr lang="es-CL" b="1" dirty="0"/>
              <a:t>Objetivo general</a:t>
            </a:r>
          </a:p>
        </p:txBody>
      </p:sp>
      <p:sp>
        <p:nvSpPr>
          <p:cNvPr id="5" name="TextBox 4"/>
          <p:cNvSpPr txBox="1"/>
          <p:nvPr/>
        </p:nvSpPr>
        <p:spPr>
          <a:xfrm>
            <a:off x="879152" y="1196706"/>
            <a:ext cx="6366875" cy="1200329"/>
          </a:xfrm>
          <a:prstGeom prst="rect">
            <a:avLst/>
          </a:prstGeom>
          <a:noFill/>
        </p:spPr>
        <p:txBody>
          <a:bodyPr wrap="square" rtlCol="0">
            <a:spAutoFit/>
          </a:bodyPr>
          <a:lstStyle/>
          <a:p>
            <a:pPr lvl="0"/>
            <a:r>
              <a:rPr lang="es-CL" dirty="0">
                <a:solidFill>
                  <a:schemeClr val="tx2">
                    <a:lumMod val="75000"/>
                  </a:schemeClr>
                </a:solidFill>
              </a:rPr>
              <a:t>Bajo ambiente de Simulación y Práctico, estudiar el motor de inducción con su respuesta espectral, analizando su comportamiento en accionamientos con </a:t>
            </a:r>
            <a:r>
              <a:rPr lang="es-CL" dirty="0" smtClean="0">
                <a:solidFill>
                  <a:schemeClr val="tx2">
                    <a:lumMod val="75000"/>
                  </a:schemeClr>
                </a:solidFill>
              </a:rPr>
              <a:t>VdF </a:t>
            </a:r>
            <a:r>
              <a:rPr lang="es-CL" dirty="0">
                <a:solidFill>
                  <a:schemeClr val="tx2">
                    <a:lumMod val="75000"/>
                  </a:schemeClr>
                </a:solidFill>
              </a:rPr>
              <a:t>y posibles situaciones de falla.</a:t>
            </a:r>
          </a:p>
        </p:txBody>
      </p:sp>
      <p:sp>
        <p:nvSpPr>
          <p:cNvPr id="6" name="TextBox 5"/>
          <p:cNvSpPr txBox="1"/>
          <p:nvPr/>
        </p:nvSpPr>
        <p:spPr>
          <a:xfrm>
            <a:off x="879152" y="3024669"/>
            <a:ext cx="6639027" cy="2862322"/>
          </a:xfrm>
          <a:prstGeom prst="rect">
            <a:avLst/>
          </a:prstGeom>
          <a:noFill/>
        </p:spPr>
        <p:txBody>
          <a:bodyPr wrap="square" rtlCol="0">
            <a:spAutoFit/>
          </a:bodyPr>
          <a:lstStyle/>
          <a:p>
            <a:pPr marL="285750" lvl="0" indent="-285750">
              <a:buFont typeface="Arial"/>
              <a:buChar char="•"/>
            </a:pPr>
            <a:r>
              <a:rPr lang="es-CL" dirty="0" smtClean="0">
                <a:solidFill>
                  <a:schemeClr val="tx2">
                    <a:lumMod val="75000"/>
                  </a:schemeClr>
                </a:solidFill>
                <a:latin typeface="+mj-lt"/>
              </a:rPr>
              <a:t>Estudiar </a:t>
            </a:r>
            <a:r>
              <a:rPr lang="es-CL" dirty="0">
                <a:solidFill>
                  <a:schemeClr val="tx2">
                    <a:lumMod val="75000"/>
                  </a:schemeClr>
                </a:solidFill>
                <a:latin typeface="+mj-lt"/>
              </a:rPr>
              <a:t>bajo simulación el comportamiento del motor de inducción con y sin </a:t>
            </a:r>
            <a:r>
              <a:rPr lang="es-CL" dirty="0" smtClean="0">
                <a:solidFill>
                  <a:schemeClr val="tx2">
                    <a:lumMod val="75000"/>
                  </a:schemeClr>
                </a:solidFill>
                <a:latin typeface="+mj-lt"/>
              </a:rPr>
              <a:t>VdF</a:t>
            </a:r>
            <a:r>
              <a:rPr lang="es-CL" dirty="0">
                <a:solidFill>
                  <a:schemeClr val="tx2">
                    <a:lumMod val="75000"/>
                  </a:schemeClr>
                </a:solidFill>
                <a:latin typeface="+mj-lt"/>
              </a:rPr>
              <a:t>, analizando su respuesta espectral y su contenido armónico</a:t>
            </a:r>
            <a:r>
              <a:rPr lang="es-CL" dirty="0" smtClean="0">
                <a:solidFill>
                  <a:schemeClr val="tx2">
                    <a:lumMod val="75000"/>
                  </a:schemeClr>
                </a:solidFill>
                <a:latin typeface="+mj-lt"/>
              </a:rPr>
              <a:t>.</a:t>
            </a:r>
          </a:p>
          <a:p>
            <a:pPr marL="285750" lvl="0" indent="-285750">
              <a:buFont typeface="Arial"/>
              <a:buChar char="•"/>
            </a:pPr>
            <a:endParaRPr lang="it-IT" dirty="0" smtClean="0">
              <a:solidFill>
                <a:schemeClr val="tx2">
                  <a:lumMod val="75000"/>
                </a:schemeClr>
              </a:solidFill>
              <a:latin typeface="+mj-lt"/>
              <a:cs typeface="Roboto Light"/>
            </a:endParaRPr>
          </a:p>
          <a:p>
            <a:pPr marL="285750" lvl="0" indent="-285750">
              <a:buFont typeface="Arial"/>
              <a:buChar char="•"/>
            </a:pPr>
            <a:r>
              <a:rPr lang="es-CL" dirty="0" smtClean="0">
                <a:solidFill>
                  <a:schemeClr val="tx2">
                    <a:lumMod val="75000"/>
                  </a:schemeClr>
                </a:solidFill>
                <a:latin typeface="+mj-lt"/>
              </a:rPr>
              <a:t>Estudiar </a:t>
            </a:r>
            <a:r>
              <a:rPr lang="es-CL" dirty="0">
                <a:solidFill>
                  <a:schemeClr val="tx2">
                    <a:lumMod val="75000"/>
                  </a:schemeClr>
                </a:solidFill>
                <a:latin typeface="+mj-lt"/>
              </a:rPr>
              <a:t>en forma práctica el comportamiento del motor de inducción, para contrastar las simulaciones.</a:t>
            </a:r>
          </a:p>
          <a:p>
            <a:pPr marL="285750" indent="-285750">
              <a:buFont typeface="Arial"/>
              <a:buChar char="•"/>
            </a:pPr>
            <a:endParaRPr lang="it-IT" dirty="0" smtClean="0">
              <a:solidFill>
                <a:schemeClr val="tx2">
                  <a:lumMod val="75000"/>
                </a:schemeClr>
              </a:solidFill>
              <a:latin typeface="+mj-lt"/>
              <a:cs typeface="Roboto Light"/>
            </a:endParaRPr>
          </a:p>
          <a:p>
            <a:pPr marL="285750" indent="-285750">
              <a:buFont typeface="Arial"/>
              <a:buChar char="•"/>
            </a:pPr>
            <a:r>
              <a:rPr lang="es-CL" dirty="0">
                <a:solidFill>
                  <a:schemeClr val="tx2">
                    <a:lumMod val="75000"/>
                  </a:schemeClr>
                </a:solidFill>
                <a:latin typeface="+mj-lt"/>
              </a:rPr>
              <a:t>Verificar en situaciones de falla, las variaciones en el espectro de las corrientes, y poder verificar que es lo que está ocurriendo en la máquina.</a:t>
            </a:r>
            <a:endParaRPr lang="en-US" dirty="0">
              <a:solidFill>
                <a:schemeClr val="tx2">
                  <a:lumMod val="75000"/>
                </a:schemeClr>
              </a:solidFill>
              <a:latin typeface="+mj-l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1</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7" name="TextBox 3"/>
          <p:cNvSpPr txBox="1"/>
          <p:nvPr/>
        </p:nvSpPr>
        <p:spPr>
          <a:xfrm>
            <a:off x="601427" y="2541575"/>
            <a:ext cx="3855049" cy="338554"/>
          </a:xfrm>
          <a:prstGeom prst="rect">
            <a:avLst/>
          </a:prstGeom>
          <a:noFill/>
        </p:spPr>
        <p:txBody>
          <a:bodyPr wrap="square" rtlCol="0">
            <a:spAutoFit/>
          </a:bodyPr>
          <a:lstStyle/>
          <a:p>
            <a:r>
              <a:rPr lang="es-CL" sz="1600" b="1" dirty="0" smtClean="0"/>
              <a:t>Objetivos específicos</a:t>
            </a:r>
            <a:endParaRPr lang="es-CL" sz="1600" b="1" dirty="0"/>
          </a:p>
        </p:txBody>
      </p:sp>
    </p:spTree>
    <p:extLst>
      <p:ext uri="{BB962C8B-B14F-4D97-AF65-F5344CB8AC3E}">
        <p14:creationId xmlns:p14="http://schemas.microsoft.com/office/powerpoint/2010/main" val="37267885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705" y="211470"/>
            <a:ext cx="7528711" cy="461665"/>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240435" y="1395613"/>
            <a:ext cx="2790831" cy="2308324"/>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Corrientes de estator:</a:t>
            </a:r>
            <a:endParaRPr lang="es-CL" u="sng" dirty="0" smtClean="0">
              <a:solidFill>
                <a:schemeClr val="tx2">
                  <a:lumMod val="75000"/>
                </a:schemeClr>
              </a:solidFill>
              <a:latin typeface="Roboto Light"/>
            </a:endParaRPr>
          </a:p>
          <a:p>
            <a:pPr marL="285750" indent="-285750">
              <a:buFont typeface="Arial"/>
              <a:buChar char="•"/>
            </a:pPr>
            <a:endParaRPr lang="es-CL" dirty="0" smtClean="0">
              <a:solidFill>
                <a:schemeClr val="tx2">
                  <a:lumMod val="75000"/>
                </a:schemeClr>
              </a:solidFill>
              <a:latin typeface="Roboto Light"/>
            </a:endParaRPr>
          </a:p>
          <a:p>
            <a:pPr marL="285750" indent="-285750">
              <a:buFont typeface="Arial"/>
              <a:buChar char="•"/>
            </a:pPr>
            <a:r>
              <a:rPr lang="es-CL" dirty="0" smtClean="0">
                <a:solidFill>
                  <a:schemeClr val="tx2">
                    <a:lumMod val="75000"/>
                  </a:schemeClr>
                </a:solidFill>
                <a:latin typeface="Roboto Light"/>
              </a:rPr>
              <a:t>Se va a cero la fase abierta</a:t>
            </a:r>
          </a:p>
          <a:p>
            <a:pPr marL="285750" indent="-285750">
              <a:buFont typeface="Arial"/>
              <a:buChar char="•"/>
            </a:pPr>
            <a:endParaRPr lang="es-CL" dirty="0">
              <a:solidFill>
                <a:schemeClr val="tx2">
                  <a:lumMod val="75000"/>
                </a:schemeClr>
              </a:solidFill>
              <a:latin typeface="Roboto Light"/>
            </a:endParaRPr>
          </a:p>
          <a:p>
            <a:pPr marL="285750" indent="-285750">
              <a:buFont typeface="Arial"/>
              <a:buChar char="•"/>
            </a:pPr>
            <a:r>
              <a:rPr lang="es-CL" dirty="0" smtClean="0">
                <a:solidFill>
                  <a:schemeClr val="tx2">
                    <a:lumMod val="75000"/>
                  </a:schemeClr>
                </a:solidFill>
                <a:latin typeface="Roboto Light"/>
              </a:rPr>
              <a:t>Las otras dos fases crecen en amplitud y se desfasan 180°.</a:t>
            </a:r>
            <a:endParaRPr lang="es-CL" dirty="0">
              <a:solidFill>
                <a:schemeClr val="tx2">
                  <a:lumMod val="75000"/>
                </a:schemeClr>
              </a:solidFill>
              <a:latin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19</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6146" name="Picture 2" descr="Corrien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3135"/>
            <a:ext cx="6254578" cy="308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Corrientes Z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70542"/>
            <a:ext cx="6254578" cy="272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937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601" y="164913"/>
            <a:ext cx="7098783" cy="461665"/>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814292" y="1595971"/>
            <a:ext cx="2292196" cy="3693319"/>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Torque</a:t>
            </a:r>
            <a:r>
              <a:rPr lang="es-CL" dirty="0" smtClean="0">
                <a:solidFill>
                  <a:schemeClr val="tx2">
                    <a:lumMod val="75000"/>
                  </a:schemeClr>
                </a:solidFill>
                <a:latin typeface="Roboto Light"/>
              </a:rPr>
              <a:t>:</a:t>
            </a:r>
            <a:br>
              <a:rPr lang="es-CL" dirty="0" smtClean="0">
                <a:solidFill>
                  <a:schemeClr val="tx2">
                    <a:lumMod val="75000"/>
                  </a:schemeClr>
                </a:solidFill>
                <a:latin typeface="Roboto Light"/>
              </a:rPr>
            </a:br>
            <a:r>
              <a:rPr lang="es-CL" dirty="0" smtClean="0">
                <a:solidFill>
                  <a:schemeClr val="tx2">
                    <a:lumMod val="75000"/>
                  </a:schemeClr>
                </a:solidFill>
                <a:latin typeface="Roboto Light"/>
              </a:rPr>
              <a:t>presenta pulsaciones de gran amplitud en torno a su valor medio.</a:t>
            </a: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r>
              <a:rPr lang="es-CL" u="sng" dirty="0" smtClean="0">
                <a:solidFill>
                  <a:schemeClr val="tx2">
                    <a:lumMod val="75000"/>
                  </a:schemeClr>
                </a:solidFill>
                <a:latin typeface="Roboto Light"/>
              </a:rPr>
              <a:t>Velocidad</a:t>
            </a:r>
            <a:r>
              <a:rPr lang="es-CL" dirty="0" smtClean="0">
                <a:solidFill>
                  <a:schemeClr val="tx2">
                    <a:lumMod val="75000"/>
                  </a:schemeClr>
                </a:solidFill>
                <a:latin typeface="Roboto Light"/>
              </a:rPr>
              <a:t>:</a:t>
            </a:r>
            <a:br>
              <a:rPr lang="es-CL" dirty="0" smtClean="0">
                <a:solidFill>
                  <a:schemeClr val="tx2">
                    <a:lumMod val="75000"/>
                  </a:schemeClr>
                </a:solidFill>
                <a:latin typeface="Roboto Light"/>
              </a:rPr>
            </a:br>
            <a:r>
              <a:rPr lang="es-CL" dirty="0" smtClean="0">
                <a:solidFill>
                  <a:schemeClr val="tx2">
                    <a:lumMod val="75000"/>
                  </a:schemeClr>
                </a:solidFill>
                <a:latin typeface="Roboto Light"/>
              </a:rPr>
              <a:t>pulsa en respuesta al torque.</a:t>
            </a:r>
            <a:endParaRPr lang="es-CL" dirty="0">
              <a:solidFill>
                <a:schemeClr val="tx2">
                  <a:lumMod val="75000"/>
                </a:schemeClr>
              </a:solidFill>
              <a:latin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20</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7170" name="Picture 2" descr="tor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0863"/>
            <a:ext cx="6809529" cy="297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velocid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25993"/>
            <a:ext cx="6809529" cy="2896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404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076" y="208176"/>
            <a:ext cx="6918308" cy="461665"/>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132837" y="881319"/>
            <a:ext cx="7962134" cy="584775"/>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estator Fase R</a:t>
            </a:r>
            <a:r>
              <a:rPr lang="es-CL" sz="1600" dirty="0" smtClean="0">
                <a:solidFill>
                  <a:schemeClr val="tx2">
                    <a:lumMod val="75000"/>
                  </a:schemeClr>
                </a:solidFill>
                <a:latin typeface="Roboto Light"/>
                <a:cs typeface="Roboto Light"/>
              </a:rPr>
              <a:t>:</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21</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11" name="TextBox 5"/>
          <p:cNvSpPr txBox="1"/>
          <p:nvPr/>
        </p:nvSpPr>
        <p:spPr>
          <a:xfrm>
            <a:off x="7256146" y="2551384"/>
            <a:ext cx="1887854" cy="1323439"/>
          </a:xfrm>
          <a:prstGeom prst="rect">
            <a:avLst/>
          </a:prstGeom>
          <a:noFill/>
        </p:spPr>
        <p:txBody>
          <a:bodyPr wrap="square" rtlCol="0">
            <a:spAutoFit/>
          </a:bodyPr>
          <a:lstStyle/>
          <a:p>
            <a:pPr marL="285750" indent="-285750">
              <a:buFont typeface="Arial"/>
              <a:buChar char="•"/>
            </a:pPr>
            <a:r>
              <a:rPr lang="es-CL" sz="1600" dirty="0" err="1" smtClean="0">
                <a:solidFill>
                  <a:schemeClr val="tx2">
                    <a:lumMod val="75000"/>
                  </a:schemeClr>
                </a:solidFill>
                <a:latin typeface="Roboto Light"/>
                <a:cs typeface="Roboto Light"/>
              </a:rPr>
              <a:t>THDi</a:t>
            </a:r>
            <a:r>
              <a:rPr lang="es-CL" sz="1600" dirty="0" smtClean="0">
                <a:solidFill>
                  <a:schemeClr val="tx2">
                    <a:lumMod val="75000"/>
                  </a:schemeClr>
                </a:solidFill>
                <a:latin typeface="Roboto Light"/>
                <a:cs typeface="Roboto Light"/>
              </a:rPr>
              <a:t> = 1%</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smtClean="0">
              <a:solidFill>
                <a:schemeClr val="tx2">
                  <a:lumMod val="75000"/>
                </a:schemeClr>
              </a:solidFill>
              <a:latin typeface="Roboto Light"/>
              <a:cs typeface="Roboto Light"/>
            </a:endParaRPr>
          </a:p>
          <a:p>
            <a:pPr marL="285750" indent="-285750">
              <a:buFont typeface="Arial"/>
              <a:buChar char="•"/>
            </a:pPr>
            <a:r>
              <a:rPr lang="es-CL" sz="1600" dirty="0" smtClean="0">
                <a:solidFill>
                  <a:schemeClr val="tx2">
                    <a:lumMod val="75000"/>
                  </a:schemeClr>
                </a:solidFill>
                <a:latin typeface="Roboto Light"/>
                <a:cs typeface="Roboto Light"/>
              </a:rPr>
              <a:t>Distorsión más significativa en 150 (Hz).</a:t>
            </a:r>
            <a:endParaRPr lang="es-CL" sz="1600" dirty="0">
              <a:solidFill>
                <a:schemeClr val="tx2">
                  <a:lumMod val="75000"/>
                </a:schemeClr>
              </a:solidFill>
              <a:latin typeface="Roboto Light"/>
              <a:cs typeface="Roboto Light"/>
            </a:endParaRPr>
          </a:p>
        </p:txBody>
      </p:sp>
      <p:pic>
        <p:nvPicPr>
          <p:cNvPr id="8194" name="Picture 2" descr="espectro i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2418"/>
            <a:ext cx="7256146" cy="528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17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847" y="419654"/>
            <a:ext cx="6918308" cy="461665"/>
          </a:xfrm>
          <a:prstGeom prst="rect">
            <a:avLst/>
          </a:prstGeom>
          <a:noFill/>
        </p:spPr>
        <p:txBody>
          <a:bodyPr wrap="square" rtlCol="0">
            <a:spAutoFit/>
          </a:bodyPr>
          <a:lstStyle/>
          <a:p>
            <a:r>
              <a:rPr lang="es-CL" sz="2400" b="1" spc="200" dirty="0">
                <a:cs typeface="Roboto Medium"/>
              </a:rPr>
              <a:t>Falla de desconexión de una fase del Estator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00570" y="1491983"/>
            <a:ext cx="7795971" cy="2831544"/>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Conclusiones</a:t>
            </a:r>
            <a:r>
              <a:rPr lang="es-CL" dirty="0" smtClean="0">
                <a:solidFill>
                  <a:schemeClr val="tx2">
                    <a:lumMod val="75000"/>
                  </a:schemeClr>
                </a:solidFill>
                <a:latin typeface="Roboto Light"/>
                <a:cs typeface="Roboto Light"/>
              </a:rPr>
              <a:t>:</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El </a:t>
            </a:r>
            <a:r>
              <a:rPr lang="es-CL" dirty="0" err="1">
                <a:solidFill>
                  <a:schemeClr val="tx2">
                    <a:lumMod val="75000"/>
                  </a:schemeClr>
                </a:solidFill>
                <a:latin typeface="Roboto Light"/>
                <a:cs typeface="Roboto Light"/>
              </a:rPr>
              <a:t>THDi</a:t>
            </a:r>
            <a:r>
              <a:rPr lang="es-CL" dirty="0">
                <a:solidFill>
                  <a:schemeClr val="tx2">
                    <a:lumMod val="75000"/>
                  </a:schemeClr>
                </a:solidFill>
                <a:latin typeface="Roboto Light"/>
                <a:cs typeface="Roboto Light"/>
              </a:rPr>
              <a:t> se puede contrastar con la simulación sin falla que efectivamente, la distorsión armónica aumenta de 0,2% a 1</a:t>
            </a:r>
            <a:r>
              <a:rPr lang="es-CL" dirty="0" smtClean="0">
                <a:solidFill>
                  <a:schemeClr val="tx2">
                    <a:lumMod val="75000"/>
                  </a:schemeClr>
                </a:solidFill>
                <a:latin typeface="Roboto Light"/>
                <a:cs typeface="Roboto Light"/>
              </a:rPr>
              <a:t>%.</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Aparece componente 3° arm</a:t>
            </a:r>
            <a:r>
              <a:rPr lang="es-CL" dirty="0" smtClean="0">
                <a:solidFill>
                  <a:schemeClr val="tx2">
                    <a:lumMod val="75000"/>
                  </a:schemeClr>
                </a:solidFill>
                <a:latin typeface="Roboto Light"/>
                <a:cs typeface="Roboto Light"/>
              </a:rPr>
              <a:t>ónico como característica.</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Torque y velocidad experimentan pulsaciones.</a:t>
            </a:r>
            <a:endParaRPr lang="es-CL"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22</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Tree>
    <p:extLst>
      <p:ext uri="{BB962C8B-B14F-4D97-AF65-F5344CB8AC3E}">
        <p14:creationId xmlns:p14="http://schemas.microsoft.com/office/powerpoint/2010/main" val="312467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893" y="424979"/>
            <a:ext cx="6092271" cy="830997"/>
          </a:xfrm>
          <a:prstGeom prst="rect">
            <a:avLst/>
          </a:prstGeom>
          <a:noFill/>
        </p:spPr>
        <p:txBody>
          <a:bodyPr wrap="square" rtlCol="0">
            <a:spAutoFit/>
          </a:bodyPr>
          <a:lstStyle/>
          <a:p>
            <a:r>
              <a:rPr lang="es-CL" sz="2400" b="1" spc="200" dirty="0">
                <a:cs typeface="Roboto Medium"/>
              </a:rPr>
              <a:t>Falla de desconexión de una fase del </a:t>
            </a:r>
            <a:r>
              <a:rPr lang="es-CL" sz="2400" b="1" spc="200" dirty="0" smtClean="0">
                <a:cs typeface="Roboto Medium"/>
              </a:rPr>
              <a:t>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58633" y="5521559"/>
            <a:ext cx="8534847" cy="861774"/>
          </a:xfrm>
          <a:prstGeom prst="rect">
            <a:avLst/>
          </a:prstGeom>
          <a:noFill/>
        </p:spPr>
        <p:txBody>
          <a:bodyPr wrap="square" rtlCol="0">
            <a:spAutoFit/>
          </a:bodyPr>
          <a:lstStyle/>
          <a:p>
            <a:pPr marL="285750" indent="-285750">
              <a:buFont typeface="Arial"/>
              <a:buChar char="•"/>
            </a:pPr>
            <a:r>
              <a:rPr lang="es-CL" dirty="0" smtClean="0">
                <a:solidFill>
                  <a:schemeClr val="tx2">
                    <a:lumMod val="75000"/>
                  </a:schemeClr>
                </a:solidFill>
                <a:latin typeface="Roboto Light"/>
                <a:cs typeface="Roboto Light"/>
              </a:rPr>
              <a:t>Corriente oscila de forma cíclica en el tiempo.</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23</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8" name="TextBox 5"/>
          <p:cNvSpPr txBox="1"/>
          <p:nvPr/>
        </p:nvSpPr>
        <p:spPr>
          <a:xfrm>
            <a:off x="121911" y="1826770"/>
            <a:ext cx="8534847" cy="584775"/>
          </a:xfrm>
          <a:prstGeom prst="rect">
            <a:avLst/>
          </a:prstGeom>
          <a:noFill/>
        </p:spPr>
        <p:txBody>
          <a:bodyPr wrap="square" rtlCol="0">
            <a:spAutoFit/>
          </a:bodyPr>
          <a:lstStyle/>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9" name="TextBox 5"/>
          <p:cNvSpPr txBox="1"/>
          <p:nvPr/>
        </p:nvSpPr>
        <p:spPr>
          <a:xfrm>
            <a:off x="121911" y="1211670"/>
            <a:ext cx="8534847" cy="861774"/>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cs typeface="Roboto Light"/>
              </a:rPr>
              <a:t>Corrientes de estator</a:t>
            </a:r>
            <a:r>
              <a:rPr lang="es-CL" dirty="0" smtClean="0">
                <a:solidFill>
                  <a:schemeClr val="tx2">
                    <a:lumMod val="75000"/>
                  </a:schemeClr>
                </a:solidFill>
                <a:latin typeface="Roboto Light"/>
                <a:cs typeface="Roboto Light"/>
              </a:rPr>
              <a:t>:</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pic>
        <p:nvPicPr>
          <p:cNvPr id="9219" name="Picture 3" descr="Corrientes falla ro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11" y="1642556"/>
            <a:ext cx="7307296" cy="381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534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284916"/>
            <a:ext cx="6191296" cy="830997"/>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581611" y="1100524"/>
            <a:ext cx="8094481" cy="1569660"/>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de estator fase T</a:t>
            </a:r>
            <a:r>
              <a:rPr lang="it-IT" sz="1600" dirty="0" smtClean="0">
                <a:solidFill>
                  <a:schemeClr val="tx2">
                    <a:lumMod val="75000"/>
                  </a:schemeClr>
                </a:solidFill>
                <a:latin typeface="Roboto Light"/>
                <a:cs typeface="Roboto Light"/>
              </a:rPr>
              <a:t>:</a:t>
            </a:r>
            <a:endParaRPr lang="en-US" sz="1600" dirty="0">
              <a:solidFill>
                <a:schemeClr val="tx2">
                  <a:lumMod val="75000"/>
                </a:schemeClr>
              </a:solidFill>
              <a:latin typeface="Roboto Light"/>
              <a:cs typeface="Roboto Light"/>
            </a:endParaRPr>
          </a:p>
          <a:p>
            <a:pPr marL="285750" indent="-285750">
              <a:buFont typeface="Arial"/>
              <a:buChar char="•"/>
            </a:pPr>
            <a:endParaRPr lang="en-US" sz="1600" dirty="0" smtClean="0">
              <a:solidFill>
                <a:schemeClr val="tx2">
                  <a:lumMod val="75000"/>
                </a:schemeClr>
              </a:solidFill>
              <a:latin typeface="Roboto Light"/>
              <a:cs typeface="Roboto Light"/>
            </a:endParaRPr>
          </a:p>
          <a:p>
            <a:pPr marL="285750" indent="-285750">
              <a:buFont typeface="Arial"/>
              <a:buChar char="•"/>
            </a:pPr>
            <a:r>
              <a:rPr lang="es-CL" sz="1600" dirty="0" smtClean="0">
                <a:solidFill>
                  <a:schemeClr val="tx2">
                    <a:lumMod val="75000"/>
                  </a:schemeClr>
                </a:solidFill>
                <a:latin typeface="Roboto Light"/>
                <a:cs typeface="Roboto Light"/>
              </a:rPr>
              <a:t>Podemos </a:t>
            </a:r>
            <a:r>
              <a:rPr lang="es-CL" sz="1600" dirty="0">
                <a:solidFill>
                  <a:schemeClr val="tx2">
                    <a:lumMod val="75000"/>
                  </a:schemeClr>
                </a:solidFill>
                <a:latin typeface="Roboto Light"/>
                <a:cs typeface="Roboto Light"/>
              </a:rPr>
              <a:t>ver la presencia de contenido </a:t>
            </a:r>
            <a:r>
              <a:rPr lang="es-CL" sz="1600" dirty="0" smtClean="0">
                <a:solidFill>
                  <a:schemeClr val="tx2">
                    <a:lumMod val="75000"/>
                  </a:schemeClr>
                </a:solidFill>
                <a:latin typeface="Roboto Light"/>
                <a:cs typeface="Roboto Light"/>
              </a:rPr>
              <a:t>inter-armónico principalmente </a:t>
            </a:r>
            <a:r>
              <a:rPr lang="es-CL" sz="1600" dirty="0">
                <a:solidFill>
                  <a:schemeClr val="tx2">
                    <a:lumMod val="75000"/>
                  </a:schemeClr>
                </a:solidFill>
                <a:latin typeface="Roboto Light"/>
                <a:cs typeface="Roboto Light"/>
              </a:rPr>
              <a:t>alrededor de la frecuencia </a:t>
            </a:r>
            <a:r>
              <a:rPr lang="es-CL" sz="1600" dirty="0" smtClean="0">
                <a:solidFill>
                  <a:schemeClr val="tx2">
                    <a:lumMod val="75000"/>
                  </a:schemeClr>
                </a:solidFill>
                <a:latin typeface="Roboto Light"/>
                <a:cs typeface="Roboto Light"/>
              </a:rPr>
              <a:t>fundamental.</a:t>
            </a:r>
          </a:p>
          <a:p>
            <a:pPr marL="285750" indent="-285750">
              <a:buFont typeface="Arial"/>
              <a:buChar char="•"/>
            </a:pPr>
            <a:endParaRPr lang="es-CL" sz="1600" dirty="0">
              <a:solidFill>
                <a:schemeClr val="tx2">
                  <a:lumMod val="75000"/>
                </a:schemeClr>
              </a:solidFill>
              <a:latin typeface="Roboto Light"/>
              <a:cs typeface="Roboto Light"/>
            </a:endParaRPr>
          </a:p>
          <a:p>
            <a:pPr marL="285750" indent="-285750">
              <a:buFont typeface="Arial"/>
              <a:buChar char="•"/>
            </a:pPr>
            <a:r>
              <a:rPr lang="es-CL" sz="1600" dirty="0" err="1" smtClean="0">
                <a:solidFill>
                  <a:schemeClr val="tx2">
                    <a:lumMod val="75000"/>
                  </a:schemeClr>
                </a:solidFill>
                <a:latin typeface="Roboto Light"/>
                <a:cs typeface="Roboto Light"/>
              </a:rPr>
              <a:t>THDi</a:t>
            </a:r>
            <a:r>
              <a:rPr lang="es-CL" sz="1600" dirty="0" smtClean="0">
                <a:solidFill>
                  <a:schemeClr val="tx2">
                    <a:lumMod val="75000"/>
                  </a:schemeClr>
                </a:solidFill>
                <a:latin typeface="Roboto Light"/>
                <a:cs typeface="Roboto Light"/>
              </a:rPr>
              <a:t> es 4%, menor al </a:t>
            </a:r>
            <a:r>
              <a:rPr lang="es-CL" sz="1600" dirty="0" err="1" smtClean="0">
                <a:solidFill>
                  <a:schemeClr val="tx2">
                    <a:lumMod val="75000"/>
                  </a:schemeClr>
                </a:solidFill>
                <a:latin typeface="Roboto Light"/>
                <a:cs typeface="Roboto Light"/>
              </a:rPr>
              <a:t>THDi</a:t>
            </a:r>
            <a:r>
              <a:rPr lang="es-CL" sz="1600" dirty="0" smtClean="0">
                <a:solidFill>
                  <a:schemeClr val="tx2">
                    <a:lumMod val="75000"/>
                  </a:schemeClr>
                </a:solidFill>
                <a:latin typeface="Roboto Light"/>
                <a:cs typeface="Roboto Light"/>
              </a:rPr>
              <a:t> 6% sin falla.</a:t>
            </a:r>
            <a:endParaRPr lang="it-IT"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24</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10242" name="Picture 2" descr="espectro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36" y="2670185"/>
            <a:ext cx="7342904" cy="385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5653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765" y="307222"/>
            <a:ext cx="6315651" cy="830997"/>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233018" y="1138219"/>
            <a:ext cx="6894246" cy="1477328"/>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Componentes simétricas y fasores</a:t>
            </a:r>
          </a:p>
          <a:p>
            <a:pPr marL="285750" indent="-285750">
              <a:buFont typeface="Arial"/>
              <a:buChar char="•"/>
            </a:pPr>
            <a:endParaRPr lang="it-IT" u="sng" dirty="0">
              <a:solidFill>
                <a:schemeClr val="tx2">
                  <a:lumMod val="75000"/>
                </a:schemeClr>
              </a:solidFill>
              <a:latin typeface="Roboto Light"/>
              <a:cs typeface="Roboto Light"/>
            </a:endParaRPr>
          </a:p>
          <a:p>
            <a:pPr marL="285750" indent="-285750">
              <a:buFont typeface="Arial"/>
              <a:buChar char="•"/>
            </a:pPr>
            <a:endParaRPr lang="it-IT"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25</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11266" name="Picture 2" descr="componente simetr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46" y="1878115"/>
            <a:ext cx="8864390" cy="464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8854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117932"/>
            <a:ext cx="6557056" cy="830997"/>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43616" y="886104"/>
            <a:ext cx="6245073" cy="1169551"/>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Simulación</a:t>
            </a:r>
            <a:r>
              <a:rPr lang="es-CL" dirty="0" smtClean="0">
                <a:solidFill>
                  <a:schemeClr val="tx2">
                    <a:lumMod val="75000"/>
                  </a:schemeClr>
                </a:solidFill>
                <a:latin typeface="Roboto Light"/>
                <a:cs typeface="Roboto Light"/>
              </a:rPr>
              <a:t>:</a:t>
            </a:r>
            <a:endParaRPr lang="es-CL" dirty="0">
              <a:solidFill>
                <a:schemeClr val="tx2">
                  <a:lumMod val="75000"/>
                </a:schemeClr>
              </a:solidFill>
              <a:latin typeface="Roboto Light"/>
              <a:cs typeface="Roboto Light"/>
            </a:endParaRPr>
          </a:p>
          <a:p>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Se presenta el modelo usado en MATLAB Simulink.</a:t>
            </a:r>
            <a:endParaRPr lang="es-CL"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26</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12290" name="Picture 2" descr="ModeloFallaRo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8" y="1828801"/>
            <a:ext cx="9178178" cy="469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8970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705" y="211470"/>
            <a:ext cx="7528711" cy="461665"/>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240435" y="1395613"/>
            <a:ext cx="2790831" cy="1477328"/>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Corrientes de estator:</a:t>
            </a:r>
            <a:endParaRPr lang="es-CL" u="sng" dirty="0" smtClean="0">
              <a:solidFill>
                <a:schemeClr val="tx2">
                  <a:lumMod val="75000"/>
                </a:schemeClr>
              </a:solidFill>
              <a:latin typeface="Roboto Light"/>
            </a:endParaRPr>
          </a:p>
          <a:p>
            <a:pPr marL="285750" indent="-285750">
              <a:buFont typeface="Arial"/>
              <a:buChar char="•"/>
            </a:pPr>
            <a:endParaRPr lang="es-CL" dirty="0" smtClean="0">
              <a:solidFill>
                <a:schemeClr val="tx2">
                  <a:lumMod val="75000"/>
                </a:schemeClr>
              </a:solidFill>
              <a:latin typeface="Roboto Light"/>
            </a:endParaRPr>
          </a:p>
          <a:p>
            <a:pPr marL="285750" indent="-285750">
              <a:buFont typeface="Arial"/>
              <a:buChar char="•"/>
            </a:pPr>
            <a:r>
              <a:rPr lang="es-CL" dirty="0">
                <a:solidFill>
                  <a:schemeClr val="tx2">
                    <a:lumMod val="75000"/>
                  </a:schemeClr>
                </a:solidFill>
                <a:latin typeface="Roboto Light"/>
              </a:rPr>
              <a:t>C</a:t>
            </a:r>
            <a:r>
              <a:rPr lang="es-CL" dirty="0" smtClean="0">
                <a:solidFill>
                  <a:schemeClr val="tx2">
                    <a:lumMod val="75000"/>
                  </a:schemeClr>
                </a:solidFill>
                <a:latin typeface="Roboto Light"/>
              </a:rPr>
              <a:t>omportamiento oscilante cíclico.</a:t>
            </a:r>
          </a:p>
          <a:p>
            <a:pPr marL="285750" indent="-285750">
              <a:buFont typeface="Arial"/>
              <a:buChar char="•"/>
            </a:pPr>
            <a:endParaRPr lang="es-CL" dirty="0">
              <a:solidFill>
                <a:schemeClr val="tx2">
                  <a:lumMod val="75000"/>
                </a:schemeClr>
              </a:solidFill>
              <a:latin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27</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13314" name="Picture 2" descr="corrien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3135"/>
            <a:ext cx="6240435" cy="262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corrientes Z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75" y="3407080"/>
            <a:ext cx="6085360" cy="311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7542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601" y="411428"/>
            <a:ext cx="7098783"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6814292" y="1595971"/>
            <a:ext cx="2292196" cy="3970318"/>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rPr>
              <a:t>Torque</a:t>
            </a:r>
            <a:r>
              <a:rPr lang="es-CL" dirty="0" smtClean="0">
                <a:solidFill>
                  <a:schemeClr val="tx2">
                    <a:lumMod val="75000"/>
                  </a:schemeClr>
                </a:solidFill>
                <a:latin typeface="Roboto Light"/>
              </a:rPr>
              <a:t>:</a:t>
            </a:r>
          </a:p>
          <a:p>
            <a:r>
              <a:rPr lang="es-CL" dirty="0" smtClean="0">
                <a:solidFill>
                  <a:schemeClr val="tx2">
                    <a:lumMod val="75000"/>
                  </a:schemeClr>
                </a:solidFill>
                <a:latin typeface="Roboto Light"/>
              </a:rPr>
              <a:t>pulsante con comportamiento oscilatorio</a:t>
            </a:r>
            <a:endParaRPr lang="es-CL" dirty="0" smtClean="0">
              <a:solidFill>
                <a:schemeClr val="tx2">
                  <a:lumMod val="75000"/>
                </a:schemeClr>
              </a:solidFill>
              <a:latin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r>
              <a:rPr lang="es-CL" u="sng" dirty="0" smtClean="0">
                <a:solidFill>
                  <a:schemeClr val="tx2">
                    <a:lumMod val="75000"/>
                  </a:schemeClr>
                </a:solidFill>
                <a:latin typeface="Roboto Light"/>
              </a:rPr>
              <a:t>Velocidad</a:t>
            </a:r>
            <a:r>
              <a:rPr lang="es-CL" dirty="0" smtClean="0">
                <a:solidFill>
                  <a:schemeClr val="tx2">
                    <a:lumMod val="75000"/>
                  </a:schemeClr>
                </a:solidFill>
                <a:latin typeface="Roboto Light"/>
              </a:rPr>
              <a:t>:</a:t>
            </a:r>
          </a:p>
          <a:p>
            <a:r>
              <a:rPr lang="es-CL" dirty="0" smtClean="0">
                <a:solidFill>
                  <a:schemeClr val="tx2">
                    <a:lumMod val="75000"/>
                  </a:schemeClr>
                </a:solidFill>
                <a:latin typeface="Roboto Light"/>
              </a:rPr>
              <a:t>cae cuando el torque tiene ‘</a:t>
            </a:r>
            <a:r>
              <a:rPr lang="es-CL" dirty="0" err="1" smtClean="0">
                <a:solidFill>
                  <a:schemeClr val="tx2">
                    <a:lumMod val="75000"/>
                  </a:schemeClr>
                </a:solidFill>
                <a:latin typeface="Roboto Light"/>
              </a:rPr>
              <a:t>peaks</a:t>
            </a:r>
            <a:r>
              <a:rPr lang="es-CL" dirty="0" smtClean="0">
                <a:solidFill>
                  <a:schemeClr val="tx2">
                    <a:lumMod val="75000"/>
                  </a:schemeClr>
                </a:solidFill>
                <a:latin typeface="Roboto Light"/>
              </a:rPr>
              <a:t>’</a:t>
            </a:r>
            <a:endParaRPr lang="es-CL" dirty="0">
              <a:solidFill>
                <a:schemeClr val="tx2">
                  <a:lumMod val="75000"/>
                </a:schemeClr>
              </a:solidFill>
              <a:latin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28</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14338" name="Picture 2" descr="tor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3092"/>
            <a:ext cx="6814292" cy="276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velocid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07704"/>
            <a:ext cx="6818180" cy="2814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33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111" y="514964"/>
            <a:ext cx="6880463" cy="400110"/>
          </a:xfrm>
          <a:prstGeom prst="rect">
            <a:avLst/>
          </a:prstGeom>
          <a:noFill/>
        </p:spPr>
        <p:txBody>
          <a:bodyPr wrap="square" rtlCol="0">
            <a:spAutoFit/>
          </a:bodyPr>
          <a:lstStyle/>
          <a:p>
            <a:pPr lvl="1"/>
            <a:r>
              <a:rPr lang="es-CL" sz="2000" b="1" dirty="0" smtClean="0"/>
              <a:t>Resumen </a:t>
            </a:r>
            <a:r>
              <a:rPr lang="es-CL" sz="2000" b="1" dirty="0" smtClean="0"/>
              <a:t>Mesas </a:t>
            </a:r>
            <a:r>
              <a:rPr lang="es-CL" sz="2000" b="1" dirty="0" smtClean="0"/>
              <a:t>Anteriores</a:t>
            </a:r>
            <a:r>
              <a:rPr lang="es-CL" sz="2000" b="1" dirty="0" smtClean="0"/>
              <a:t>: </a:t>
            </a:r>
            <a:r>
              <a:rPr lang="es-CL" sz="2000" b="1" dirty="0" smtClean="0"/>
              <a:t>Marco </a:t>
            </a:r>
            <a:r>
              <a:rPr lang="es-CL" sz="2000" b="1" dirty="0" smtClean="0"/>
              <a:t>teórico y Simulaciones</a:t>
            </a:r>
            <a:endParaRPr lang="es-CL" sz="2000" b="1" dirty="0"/>
          </a:p>
        </p:txBody>
      </p:sp>
      <p:sp>
        <p:nvSpPr>
          <p:cNvPr id="6" name="TextBox 5"/>
          <p:cNvSpPr txBox="1"/>
          <p:nvPr/>
        </p:nvSpPr>
        <p:spPr>
          <a:xfrm>
            <a:off x="879152" y="1115129"/>
            <a:ext cx="6929343" cy="4801314"/>
          </a:xfrm>
          <a:prstGeom prst="rect">
            <a:avLst/>
          </a:prstGeom>
          <a:noFill/>
        </p:spPr>
        <p:txBody>
          <a:bodyPr wrap="square" rtlCol="0">
            <a:spAutoFit/>
          </a:bodyPr>
          <a:lstStyle/>
          <a:p>
            <a:pPr marL="342900" indent="-342900">
              <a:buFont typeface="+mj-lt"/>
              <a:buAutoNum type="arabicPeriod"/>
            </a:pPr>
            <a:r>
              <a:rPr lang="it-IT" dirty="0">
                <a:solidFill>
                  <a:schemeClr val="tx2">
                    <a:lumMod val="75000"/>
                  </a:schemeClr>
                </a:solidFill>
                <a:cs typeface="Roboto Light"/>
              </a:rPr>
              <a:t>Variables eléctricas de estudio</a:t>
            </a:r>
            <a:br>
              <a:rPr lang="it-IT" dirty="0">
                <a:solidFill>
                  <a:schemeClr val="tx2">
                    <a:lumMod val="75000"/>
                  </a:schemeClr>
                </a:solidFill>
                <a:cs typeface="Roboto Light"/>
              </a:rPr>
            </a:br>
            <a:r>
              <a:rPr lang="it-IT" dirty="0">
                <a:solidFill>
                  <a:schemeClr val="tx2">
                    <a:lumMod val="75000"/>
                  </a:schemeClr>
                </a:solidFill>
                <a:cs typeface="Roboto Light"/>
              </a:rPr>
              <a:t>-Armónicos</a:t>
            </a:r>
            <a:br>
              <a:rPr lang="it-IT" dirty="0">
                <a:solidFill>
                  <a:schemeClr val="tx2">
                    <a:lumMod val="75000"/>
                  </a:schemeClr>
                </a:solidFill>
                <a:cs typeface="Roboto Light"/>
              </a:rPr>
            </a:br>
            <a:r>
              <a:rPr lang="it-IT" dirty="0">
                <a:solidFill>
                  <a:schemeClr val="tx2">
                    <a:lumMod val="75000"/>
                  </a:schemeClr>
                </a:solidFill>
                <a:cs typeface="Roboto Light"/>
              </a:rPr>
              <a:t>-Transitorios</a:t>
            </a:r>
            <a:br>
              <a:rPr lang="it-IT" dirty="0">
                <a:solidFill>
                  <a:schemeClr val="tx2">
                    <a:lumMod val="75000"/>
                  </a:schemeClr>
                </a:solidFill>
                <a:cs typeface="Roboto Light"/>
              </a:rPr>
            </a:br>
            <a:r>
              <a:rPr lang="it-IT" dirty="0">
                <a:solidFill>
                  <a:schemeClr val="tx2">
                    <a:lumMod val="75000"/>
                  </a:schemeClr>
                </a:solidFill>
                <a:cs typeface="Roboto Light"/>
              </a:rPr>
              <a:t>-Componentes simétricas</a:t>
            </a:r>
          </a:p>
          <a:p>
            <a:pPr marL="342900" indent="-342900">
              <a:buFont typeface="+mj-lt"/>
              <a:buAutoNum type="arabicPeriod"/>
            </a:pPr>
            <a:endParaRPr lang="it-IT" dirty="0">
              <a:solidFill>
                <a:schemeClr val="tx2">
                  <a:lumMod val="75000"/>
                </a:schemeClr>
              </a:solidFill>
              <a:cs typeface="Roboto Light"/>
            </a:endParaRPr>
          </a:p>
          <a:p>
            <a:pPr marL="342900" indent="-342900">
              <a:buFont typeface="+mj-lt"/>
              <a:buAutoNum type="arabicPeriod"/>
            </a:pPr>
            <a:r>
              <a:rPr lang="it-IT" dirty="0">
                <a:solidFill>
                  <a:schemeClr val="tx2">
                    <a:lumMod val="75000"/>
                  </a:schemeClr>
                </a:solidFill>
                <a:cs typeface="Roboto Light"/>
              </a:rPr>
              <a:t>Conceptos relevantes del motor de inducción</a:t>
            </a:r>
            <a:br>
              <a:rPr lang="it-IT" dirty="0">
                <a:solidFill>
                  <a:schemeClr val="tx2">
                    <a:lumMod val="75000"/>
                  </a:schemeClr>
                </a:solidFill>
                <a:cs typeface="Roboto Light"/>
              </a:rPr>
            </a:br>
            <a:r>
              <a:rPr lang="it-IT" dirty="0">
                <a:solidFill>
                  <a:schemeClr val="tx2">
                    <a:lumMod val="75000"/>
                  </a:schemeClr>
                </a:solidFill>
                <a:cs typeface="Roboto Light"/>
              </a:rPr>
              <a:t>-Conceptos básicos del motor y su funcionamientos</a:t>
            </a:r>
            <a:br>
              <a:rPr lang="it-IT" dirty="0">
                <a:solidFill>
                  <a:schemeClr val="tx2">
                    <a:lumMod val="75000"/>
                  </a:schemeClr>
                </a:solidFill>
                <a:cs typeface="Roboto Light"/>
              </a:rPr>
            </a:br>
            <a:r>
              <a:rPr lang="it-IT" dirty="0">
                <a:solidFill>
                  <a:schemeClr val="tx2">
                    <a:lumMod val="75000"/>
                  </a:schemeClr>
                </a:solidFill>
                <a:cs typeface="Roboto Light"/>
              </a:rPr>
              <a:t>-Fallas más comunes</a:t>
            </a:r>
            <a:br>
              <a:rPr lang="it-IT" dirty="0">
                <a:solidFill>
                  <a:schemeClr val="tx2">
                    <a:lumMod val="75000"/>
                  </a:schemeClr>
                </a:solidFill>
                <a:cs typeface="Roboto Light"/>
              </a:rPr>
            </a:br>
            <a:r>
              <a:rPr lang="it-IT" dirty="0">
                <a:solidFill>
                  <a:schemeClr val="tx2">
                    <a:lumMod val="75000"/>
                  </a:schemeClr>
                </a:solidFill>
                <a:cs typeface="Roboto Light"/>
              </a:rPr>
              <a:t>-Efectos de la presencia de armónicos</a:t>
            </a:r>
          </a:p>
          <a:p>
            <a:pPr marL="342900" indent="-342900">
              <a:buFont typeface="+mj-lt"/>
              <a:buAutoNum type="arabicPeriod"/>
            </a:pPr>
            <a:endParaRPr lang="it-IT" dirty="0">
              <a:solidFill>
                <a:schemeClr val="tx2">
                  <a:lumMod val="75000"/>
                </a:schemeClr>
              </a:solidFill>
              <a:cs typeface="Roboto Light"/>
            </a:endParaRPr>
          </a:p>
          <a:p>
            <a:pPr marL="342900" indent="-342900">
              <a:buFont typeface="+mj-lt"/>
              <a:buAutoNum type="arabicPeriod"/>
            </a:pPr>
            <a:r>
              <a:rPr lang="it-IT" dirty="0">
                <a:solidFill>
                  <a:schemeClr val="tx2">
                    <a:lumMod val="75000"/>
                  </a:schemeClr>
                </a:solidFill>
                <a:cs typeface="Roboto Light"/>
              </a:rPr>
              <a:t>Aspectos generales del Variador de Frecuencia (VdF)</a:t>
            </a:r>
            <a:br>
              <a:rPr lang="it-IT" dirty="0">
                <a:solidFill>
                  <a:schemeClr val="tx2">
                    <a:lumMod val="75000"/>
                  </a:schemeClr>
                </a:solidFill>
                <a:cs typeface="Roboto Light"/>
              </a:rPr>
            </a:br>
            <a:r>
              <a:rPr lang="it-IT" dirty="0">
                <a:solidFill>
                  <a:schemeClr val="tx2">
                    <a:lumMod val="75000"/>
                  </a:schemeClr>
                </a:solidFill>
                <a:cs typeface="Roboto Light"/>
              </a:rPr>
              <a:t>-Componentes y funcionamiento</a:t>
            </a:r>
            <a:br>
              <a:rPr lang="it-IT" dirty="0">
                <a:solidFill>
                  <a:schemeClr val="tx2">
                    <a:lumMod val="75000"/>
                  </a:schemeClr>
                </a:solidFill>
                <a:cs typeface="Roboto Light"/>
              </a:rPr>
            </a:br>
            <a:r>
              <a:rPr lang="it-IT" dirty="0">
                <a:solidFill>
                  <a:schemeClr val="tx2">
                    <a:lumMod val="75000"/>
                  </a:schemeClr>
                </a:solidFill>
                <a:cs typeface="Roboto Light"/>
              </a:rPr>
              <a:t>-Ventajas del uso del VdF</a:t>
            </a:r>
          </a:p>
          <a:p>
            <a:pPr marL="342900" indent="-342900">
              <a:buFont typeface="+mj-lt"/>
              <a:buAutoNum type="arabicPeriod"/>
            </a:pPr>
            <a:endParaRPr lang="it-IT" dirty="0">
              <a:solidFill>
                <a:schemeClr val="tx2">
                  <a:lumMod val="75000"/>
                </a:schemeClr>
              </a:solidFill>
              <a:cs typeface="Roboto Light"/>
            </a:endParaRPr>
          </a:p>
          <a:p>
            <a:pPr marL="342900" indent="-342900">
              <a:buFont typeface="+mj-lt"/>
              <a:buAutoNum type="arabicPeriod"/>
            </a:pPr>
            <a:r>
              <a:rPr lang="it-IT" dirty="0">
                <a:solidFill>
                  <a:schemeClr val="tx2">
                    <a:lumMod val="75000"/>
                  </a:schemeClr>
                </a:solidFill>
                <a:cs typeface="Roboto Light"/>
              </a:rPr>
              <a:t>Registrador de variables eléctricas SAMTE</a:t>
            </a:r>
          </a:p>
          <a:p>
            <a:pPr marL="342900" indent="-342900">
              <a:buFont typeface="+mj-lt"/>
              <a:buAutoNum type="arabicPeriod"/>
            </a:pPr>
            <a:endParaRPr lang="it-IT" dirty="0">
              <a:solidFill>
                <a:schemeClr val="tx2">
                  <a:lumMod val="75000"/>
                </a:schemeClr>
              </a:solidFill>
              <a:cs typeface="Roboto Light"/>
            </a:endParaRPr>
          </a:p>
          <a:p>
            <a:pPr marL="342900" indent="-342900">
              <a:buFont typeface="+mj-lt"/>
              <a:buAutoNum type="arabicPeriod"/>
            </a:pPr>
            <a:r>
              <a:rPr lang="it-IT" dirty="0">
                <a:solidFill>
                  <a:schemeClr val="tx2">
                    <a:lumMod val="75000"/>
                  </a:schemeClr>
                </a:solidFill>
                <a:cs typeface="Roboto Light"/>
              </a:rPr>
              <a:t>Software Simulink de MATLAB</a:t>
            </a:r>
            <a:endParaRPr lang="en-US" dirty="0">
              <a:solidFill>
                <a:schemeClr val="tx2">
                  <a:lumMod val="75000"/>
                </a:schemeClr>
              </a:solidFill>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2</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Tree>
    <p:extLst>
      <p:ext uri="{BB962C8B-B14F-4D97-AF65-F5344CB8AC3E}">
        <p14:creationId xmlns:p14="http://schemas.microsoft.com/office/powerpoint/2010/main" val="330372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076" y="246538"/>
            <a:ext cx="6918308" cy="461665"/>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132837" y="881319"/>
            <a:ext cx="7962134" cy="584775"/>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estator Fase R</a:t>
            </a:r>
            <a:r>
              <a:rPr lang="es-CL" sz="1600" dirty="0" smtClean="0">
                <a:solidFill>
                  <a:schemeClr val="tx2">
                    <a:lumMod val="75000"/>
                  </a:schemeClr>
                </a:solidFill>
                <a:latin typeface="Roboto Light"/>
                <a:cs typeface="Roboto Light"/>
              </a:rPr>
              <a:t>:</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29</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11" name="TextBox 5"/>
          <p:cNvSpPr txBox="1"/>
          <p:nvPr/>
        </p:nvSpPr>
        <p:spPr>
          <a:xfrm>
            <a:off x="7275619" y="2045981"/>
            <a:ext cx="1887854" cy="2308324"/>
          </a:xfrm>
          <a:prstGeom prst="rect">
            <a:avLst/>
          </a:prstGeom>
          <a:noFill/>
        </p:spPr>
        <p:txBody>
          <a:bodyPr wrap="square" rtlCol="0">
            <a:spAutoFit/>
          </a:bodyPr>
          <a:lstStyle/>
          <a:p>
            <a:pPr marL="285750" indent="-285750">
              <a:buFont typeface="Arial"/>
              <a:buChar char="•"/>
            </a:pPr>
            <a:r>
              <a:rPr lang="es-CL" sz="1600" dirty="0" err="1" smtClean="0">
                <a:solidFill>
                  <a:schemeClr val="tx2">
                    <a:lumMod val="75000"/>
                  </a:schemeClr>
                </a:solidFill>
                <a:latin typeface="Roboto Light"/>
                <a:cs typeface="Roboto Light"/>
              </a:rPr>
              <a:t>THDi</a:t>
            </a:r>
            <a:r>
              <a:rPr lang="es-CL" sz="1600" dirty="0" smtClean="0">
                <a:solidFill>
                  <a:schemeClr val="tx2">
                    <a:lumMod val="75000"/>
                  </a:schemeClr>
                </a:solidFill>
                <a:latin typeface="Roboto Light"/>
                <a:cs typeface="Roboto Light"/>
              </a:rPr>
              <a:t> = 4%</a:t>
            </a:r>
            <a:endParaRPr lang="es-CL" sz="1600" dirty="0">
              <a:solidFill>
                <a:schemeClr val="tx2">
                  <a:lumMod val="75000"/>
                </a:schemeClr>
              </a:solidFill>
              <a:latin typeface="Roboto Light"/>
              <a:cs typeface="Roboto Light"/>
            </a:endParaRPr>
          </a:p>
          <a:p>
            <a:pPr marL="285750" indent="-285750">
              <a:buFont typeface="Arial"/>
              <a:buChar char="•"/>
            </a:pPr>
            <a:endParaRPr lang="es-CL" sz="1600" dirty="0" smtClean="0">
              <a:solidFill>
                <a:schemeClr val="tx2">
                  <a:lumMod val="75000"/>
                </a:schemeClr>
              </a:solidFill>
              <a:latin typeface="Roboto Light"/>
              <a:cs typeface="Roboto Light"/>
            </a:endParaRPr>
          </a:p>
          <a:p>
            <a:pPr marL="285750" indent="-285750">
              <a:buFont typeface="Arial"/>
              <a:buChar char="•"/>
            </a:pPr>
            <a:r>
              <a:rPr lang="es-CL" sz="1600" dirty="0" smtClean="0">
                <a:solidFill>
                  <a:schemeClr val="tx2">
                    <a:lumMod val="75000"/>
                  </a:schemeClr>
                </a:solidFill>
                <a:latin typeface="Roboto Light"/>
                <a:cs typeface="Roboto Light"/>
              </a:rPr>
              <a:t>Distorsión </a:t>
            </a:r>
            <a:r>
              <a:rPr lang="es-CL" sz="1600" dirty="0" err="1" smtClean="0">
                <a:solidFill>
                  <a:schemeClr val="tx2">
                    <a:lumMod val="75000"/>
                  </a:schemeClr>
                </a:solidFill>
                <a:latin typeface="Roboto Light"/>
                <a:cs typeface="Roboto Light"/>
              </a:rPr>
              <a:t>interarmónica</a:t>
            </a:r>
            <a:r>
              <a:rPr lang="es-CL" sz="1600" dirty="0" smtClean="0">
                <a:solidFill>
                  <a:schemeClr val="tx2">
                    <a:lumMod val="75000"/>
                  </a:schemeClr>
                </a:solidFill>
                <a:latin typeface="Roboto Light"/>
                <a:cs typeface="Roboto Light"/>
              </a:rPr>
              <a:t> alrededor de la fundamental con una componente de 3° armónico</a:t>
            </a:r>
            <a:endParaRPr lang="es-CL" sz="1600" dirty="0">
              <a:solidFill>
                <a:schemeClr val="tx2">
                  <a:lumMod val="75000"/>
                </a:schemeClr>
              </a:solidFill>
              <a:latin typeface="Roboto Light"/>
              <a:cs typeface="Roboto Light"/>
            </a:endParaRPr>
          </a:p>
        </p:txBody>
      </p:sp>
      <p:pic>
        <p:nvPicPr>
          <p:cNvPr id="15363" name="Picture 3" descr="espectro 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1196769"/>
            <a:ext cx="7331504" cy="535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2029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570" y="419654"/>
            <a:ext cx="6918308" cy="461665"/>
          </a:xfrm>
          <a:prstGeom prst="rect">
            <a:avLst/>
          </a:prstGeom>
          <a:noFill/>
        </p:spPr>
        <p:txBody>
          <a:bodyPr wrap="square" rtlCol="0">
            <a:spAutoFit/>
          </a:bodyPr>
          <a:lstStyle/>
          <a:p>
            <a:r>
              <a:rPr lang="es-CL" sz="2400" b="1" spc="200" dirty="0">
                <a:cs typeface="Roboto Medium"/>
              </a:rPr>
              <a:t>Falla de desconexión de una fase del Rotor</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00570" y="1491983"/>
            <a:ext cx="7795971" cy="4216539"/>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Conclusiones</a:t>
            </a:r>
            <a:r>
              <a:rPr lang="es-CL" dirty="0" smtClean="0">
                <a:solidFill>
                  <a:schemeClr val="tx2">
                    <a:lumMod val="75000"/>
                  </a:schemeClr>
                </a:solidFill>
                <a:latin typeface="Roboto Light"/>
                <a:cs typeface="Roboto Light"/>
              </a:rPr>
              <a:t>:</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Principal </a:t>
            </a:r>
            <a:r>
              <a:rPr lang="es-CL" dirty="0">
                <a:solidFill>
                  <a:schemeClr val="tx2">
                    <a:lumMod val="75000"/>
                  </a:schemeClr>
                </a:solidFill>
                <a:latin typeface="Roboto Light"/>
                <a:cs typeface="Roboto Light"/>
              </a:rPr>
              <a:t>característica de espectro para este tipo de falla son los armónicos de gran amplitud que se forman alrededor de la frecuencia </a:t>
            </a:r>
            <a:r>
              <a:rPr lang="es-CL" dirty="0" smtClean="0">
                <a:solidFill>
                  <a:schemeClr val="tx2">
                    <a:lumMod val="75000"/>
                  </a:schemeClr>
                </a:solidFill>
                <a:latin typeface="Roboto Light"/>
                <a:cs typeface="Roboto Light"/>
              </a:rPr>
              <a:t>fundamental.</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Respecto </a:t>
            </a:r>
            <a:r>
              <a:rPr lang="es-CL" dirty="0">
                <a:solidFill>
                  <a:schemeClr val="tx2">
                    <a:lumMod val="75000"/>
                  </a:schemeClr>
                </a:solidFill>
                <a:latin typeface="Roboto Light"/>
                <a:cs typeface="Roboto Light"/>
              </a:rPr>
              <a:t>al torque y la velocidad, que esas formas de onda tan </a:t>
            </a:r>
            <a:r>
              <a:rPr lang="es-CL" dirty="0" smtClean="0">
                <a:solidFill>
                  <a:schemeClr val="tx2">
                    <a:lumMod val="75000"/>
                  </a:schemeClr>
                </a:solidFill>
                <a:latin typeface="Roboto Light"/>
                <a:cs typeface="Roboto Light"/>
              </a:rPr>
              <a:t>cambiantes, </a:t>
            </a:r>
            <a:r>
              <a:rPr lang="es-CL" dirty="0">
                <a:solidFill>
                  <a:schemeClr val="tx2">
                    <a:lumMod val="75000"/>
                  </a:schemeClr>
                </a:solidFill>
                <a:latin typeface="Roboto Light"/>
                <a:cs typeface="Roboto Light"/>
              </a:rPr>
              <a:t>provocarán un funcionamiento evidentemente </a:t>
            </a:r>
            <a:r>
              <a:rPr lang="es-CL" dirty="0" smtClean="0">
                <a:solidFill>
                  <a:schemeClr val="tx2">
                    <a:lumMod val="75000"/>
                  </a:schemeClr>
                </a:solidFill>
                <a:latin typeface="Roboto Light"/>
                <a:cs typeface="Roboto Light"/>
              </a:rPr>
              <a:t>anormal que puede evolucionar en más excentricidades.</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30</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Tree>
    <p:extLst>
      <p:ext uri="{BB962C8B-B14F-4D97-AF65-F5344CB8AC3E}">
        <p14:creationId xmlns:p14="http://schemas.microsoft.com/office/powerpoint/2010/main" val="39331246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smtClean="0">
                <a:solidFill>
                  <a:schemeClr val="bg1"/>
                </a:solidFill>
              </a:rPr>
              <a:t>31</a:t>
            </a:r>
            <a:endParaRPr lang="es-CL" sz="2000" dirty="0">
              <a:solidFill>
                <a:schemeClr val="bg1"/>
              </a:solidFill>
            </a:endParaRP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2" name="CuadroTexto 1"/>
          <p:cNvSpPr txBox="1"/>
          <p:nvPr/>
        </p:nvSpPr>
        <p:spPr>
          <a:xfrm>
            <a:off x="510660" y="562673"/>
            <a:ext cx="6268452" cy="461665"/>
          </a:xfrm>
          <a:prstGeom prst="rect">
            <a:avLst/>
          </a:prstGeom>
          <a:noFill/>
        </p:spPr>
        <p:txBody>
          <a:bodyPr wrap="square" rtlCol="0">
            <a:spAutoFit/>
          </a:bodyPr>
          <a:lstStyle/>
          <a:p>
            <a:r>
              <a:rPr lang="en-US" sz="2400" b="1" spc="200" dirty="0" err="1" smtClean="0">
                <a:cs typeface="Roboto Medium"/>
              </a:rPr>
              <a:t>Conclusiones</a:t>
            </a:r>
            <a:r>
              <a:rPr lang="en-US" sz="2400" b="1" spc="200" dirty="0" smtClean="0">
                <a:cs typeface="Roboto Medium"/>
              </a:rPr>
              <a:t> Finales</a:t>
            </a:r>
            <a:endParaRPr lang="en-US" sz="2400" b="1" spc="200" dirty="0">
              <a:cs typeface="Roboto Medium"/>
            </a:endParaRPr>
          </a:p>
        </p:txBody>
      </p:sp>
      <p:sp>
        <p:nvSpPr>
          <p:cNvPr id="3" name="Rectángulo 2"/>
          <p:cNvSpPr/>
          <p:nvPr/>
        </p:nvSpPr>
        <p:spPr>
          <a:xfrm>
            <a:off x="0" y="1194881"/>
            <a:ext cx="9018739" cy="6463308"/>
          </a:xfrm>
          <a:prstGeom prst="rect">
            <a:avLst/>
          </a:prstGeom>
        </p:spPr>
        <p:txBody>
          <a:bodyPr wrap="square">
            <a:spAutoFit/>
          </a:bodyPr>
          <a:lstStyle/>
          <a:p>
            <a:pPr marL="285750" indent="-285750">
              <a:buFont typeface="Arial"/>
              <a:buChar char="•"/>
            </a:pPr>
            <a:r>
              <a:rPr lang="es-CL" dirty="0" smtClean="0">
                <a:solidFill>
                  <a:schemeClr val="tx2">
                    <a:lumMod val="75000"/>
                  </a:schemeClr>
                </a:solidFill>
                <a:latin typeface="Roboto Light"/>
                <a:cs typeface="Roboto Light"/>
              </a:rPr>
              <a:t>Motor sin falla trabaja con corrientes armónicas, propias de aspectos constructivos de la máquina.</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Falla desconexión de una fase del Estator, tiene como principal característica, componente de 3° armónico (150Hz)</a:t>
            </a:r>
          </a:p>
          <a:p>
            <a:endParaRPr lang="es-CL" dirty="0" smtClean="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Falla </a:t>
            </a:r>
            <a:r>
              <a:rPr lang="es-CL" dirty="0" smtClean="0">
                <a:solidFill>
                  <a:schemeClr val="tx2">
                    <a:lumMod val="75000"/>
                  </a:schemeClr>
                </a:solidFill>
                <a:latin typeface="Roboto Light"/>
                <a:cs typeface="Roboto Light"/>
              </a:rPr>
              <a:t>desconexión de una fase del Rotor, produce oscilación cíclica en la corriente, contaminación </a:t>
            </a:r>
            <a:r>
              <a:rPr lang="es-CL" dirty="0" err="1" smtClean="0">
                <a:solidFill>
                  <a:schemeClr val="tx2">
                    <a:lumMod val="75000"/>
                  </a:schemeClr>
                </a:solidFill>
                <a:latin typeface="Roboto Light"/>
                <a:cs typeface="Roboto Light"/>
              </a:rPr>
              <a:t>interarmónica</a:t>
            </a:r>
            <a:r>
              <a:rPr lang="es-CL" dirty="0" smtClean="0">
                <a:solidFill>
                  <a:schemeClr val="tx2">
                    <a:lumMod val="75000"/>
                  </a:schemeClr>
                </a:solidFill>
                <a:latin typeface="Roboto Light"/>
                <a:cs typeface="Roboto Light"/>
              </a:rPr>
              <a:t> importante de 20 a 70[Hz</a:t>
            </a:r>
            <a:r>
              <a:rPr lang="en-US" dirty="0" smtClean="0">
                <a:solidFill>
                  <a:schemeClr val="tx2">
                    <a:lumMod val="75000"/>
                  </a:schemeClr>
                </a:solidFill>
                <a:latin typeface="Roboto Light"/>
                <a:cs typeface="Roboto Light"/>
              </a:rPr>
              <a:t>],</a:t>
            </a:r>
            <a:r>
              <a:rPr lang="es-CL" dirty="0" smtClean="0">
                <a:solidFill>
                  <a:schemeClr val="tx2">
                    <a:lumMod val="75000"/>
                  </a:schemeClr>
                </a:solidFill>
                <a:latin typeface="Roboto Light"/>
                <a:cs typeface="Roboto Light"/>
              </a:rPr>
              <a:t> tiene como consecuencia oscilación de velocidad y torque</a:t>
            </a:r>
            <a:r>
              <a:rPr lang="es-CL" dirty="0" smtClean="0">
                <a:solidFill>
                  <a:schemeClr val="tx2">
                    <a:lumMod val="75000"/>
                  </a:schemeClr>
                </a:solidFill>
                <a:latin typeface="Roboto Light"/>
                <a:cs typeface="Roboto Light"/>
              </a:rPr>
              <a:t>.</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En ambiente de simulación ante falla aumentaba </a:t>
            </a:r>
            <a:r>
              <a:rPr lang="es-CL" dirty="0" err="1" smtClean="0">
                <a:solidFill>
                  <a:schemeClr val="tx2">
                    <a:lumMod val="75000"/>
                  </a:schemeClr>
                </a:solidFill>
                <a:latin typeface="Roboto Light"/>
                <a:cs typeface="Roboto Light"/>
              </a:rPr>
              <a:t>THDi</a:t>
            </a:r>
            <a:r>
              <a:rPr lang="es-CL" dirty="0" smtClean="0">
                <a:solidFill>
                  <a:schemeClr val="tx2">
                    <a:lumMod val="75000"/>
                  </a:schemeClr>
                </a:solidFill>
                <a:latin typeface="Roboto Light"/>
                <a:cs typeface="Roboto Light"/>
              </a:rPr>
              <a:t>, en cambio para la parte experimental </a:t>
            </a:r>
            <a:r>
              <a:rPr lang="es-CL" dirty="0" err="1" smtClean="0">
                <a:solidFill>
                  <a:schemeClr val="tx2">
                    <a:lumMod val="75000"/>
                  </a:schemeClr>
                </a:solidFill>
                <a:latin typeface="Roboto Light"/>
                <a:cs typeface="Roboto Light"/>
              </a:rPr>
              <a:t>THDi</a:t>
            </a:r>
            <a:r>
              <a:rPr lang="es-CL" dirty="0" smtClean="0">
                <a:solidFill>
                  <a:schemeClr val="tx2">
                    <a:lumMod val="75000"/>
                  </a:schemeClr>
                </a:solidFill>
                <a:latin typeface="Roboto Light"/>
                <a:cs typeface="Roboto Light"/>
              </a:rPr>
              <a:t> se ve disminuido.</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A modo general se pudo ver bien reflejado en los espectros tanto experimental como simulado, los comportamientos de las corrientes frente a las situaciones</a:t>
            </a:r>
          </a:p>
          <a:p>
            <a:pPr marL="285750" indent="-285750">
              <a:buFont typeface="Arial"/>
              <a:buChar char="•"/>
            </a:pPr>
            <a:endParaRPr lang="es-CL" dirty="0">
              <a:solidFill>
                <a:schemeClr val="tx2">
                  <a:lumMod val="75000"/>
                </a:schemeClr>
              </a:solidFill>
              <a:latin typeface="Roboto Light"/>
              <a:cs typeface="Roboto Light"/>
            </a:endParaRPr>
          </a:p>
          <a:p>
            <a:pPr marL="285750" indent="-285750">
              <a:buFont typeface="Arial"/>
              <a:buChar char="•"/>
            </a:pPr>
            <a:r>
              <a:rPr lang="es-CL" dirty="0" smtClean="0">
                <a:solidFill>
                  <a:schemeClr val="tx2">
                    <a:lumMod val="75000"/>
                  </a:schemeClr>
                </a:solidFill>
                <a:latin typeface="Roboto Light"/>
                <a:cs typeface="Roboto Light"/>
              </a:rPr>
              <a:t>Solo queda por implementar la parte final respecto a VdF, lo cual será referenciado de la memoria realizada por </a:t>
            </a:r>
            <a:r>
              <a:rPr lang="es-CL" dirty="0">
                <a:solidFill>
                  <a:schemeClr val="tx2">
                    <a:lumMod val="75000"/>
                  </a:schemeClr>
                </a:solidFill>
                <a:latin typeface="Roboto Light"/>
                <a:cs typeface="Roboto Light"/>
              </a:rPr>
              <a:t>Carlos </a:t>
            </a:r>
            <a:r>
              <a:rPr lang="es-CL" dirty="0" smtClean="0">
                <a:solidFill>
                  <a:schemeClr val="tx2">
                    <a:lumMod val="75000"/>
                  </a:schemeClr>
                </a:solidFill>
                <a:latin typeface="Roboto Light"/>
                <a:cs typeface="Roboto Light"/>
              </a:rPr>
              <a:t>Melo: </a:t>
            </a:r>
            <a:r>
              <a:rPr lang="es-CL" dirty="0">
                <a:solidFill>
                  <a:schemeClr val="tx2">
                    <a:lumMod val="75000"/>
                  </a:schemeClr>
                </a:solidFill>
                <a:latin typeface="Roboto Light"/>
                <a:cs typeface="Roboto Light"/>
              </a:rPr>
              <a:t>‘‘Simulación y ensayos del VdF SD700 para análisis de Armónicos, Transitorios y Componentes simétricas</a:t>
            </a:r>
            <a:r>
              <a:rPr lang="es-CL" dirty="0" smtClean="0">
                <a:solidFill>
                  <a:schemeClr val="tx2">
                    <a:lumMod val="75000"/>
                  </a:schemeClr>
                </a:solidFill>
                <a:latin typeface="Roboto Light"/>
                <a:cs typeface="Roboto Light"/>
              </a:rPr>
              <a:t>’’.</a:t>
            </a:r>
            <a:endParaRPr lang="es-CL" dirty="0" smtClean="0">
              <a:solidFill>
                <a:schemeClr val="tx2">
                  <a:lumMod val="75000"/>
                </a:schemeClr>
              </a:solidFill>
              <a:latin typeface="Roboto Light"/>
              <a:cs typeface="Roboto Light"/>
            </a:endParaRPr>
          </a:p>
          <a:p>
            <a:endParaRPr lang="es-CL" dirty="0" smtClean="0">
              <a:solidFill>
                <a:schemeClr val="tx2">
                  <a:lumMod val="75000"/>
                </a:schemeClr>
              </a:solidFill>
              <a:latin typeface="Roboto Light"/>
              <a:cs typeface="Roboto Light"/>
            </a:endParaRPr>
          </a:p>
          <a:p>
            <a:endParaRPr lang="es-CL" dirty="0" smtClean="0">
              <a:solidFill>
                <a:schemeClr val="tx2">
                  <a:lumMod val="75000"/>
                </a:schemeClr>
              </a:solidFill>
              <a:latin typeface="Roboto Light"/>
              <a:cs typeface="Roboto Light"/>
            </a:endParaRPr>
          </a:p>
          <a:p>
            <a:pPr marL="285750" indent="-285750">
              <a:buFont typeface="Arial"/>
              <a:buChar char="•"/>
            </a:pPr>
            <a:endParaRPr lang="es-CL" dirty="0" smtClean="0">
              <a:solidFill>
                <a:schemeClr val="tx2">
                  <a:lumMod val="75000"/>
                </a:schemeClr>
              </a:solidFill>
              <a:latin typeface="Roboto Light"/>
              <a:cs typeface="Roboto Light"/>
            </a:endParaRPr>
          </a:p>
          <a:p>
            <a:endParaRPr lang="es-CL" dirty="0">
              <a:solidFill>
                <a:schemeClr val="tx2">
                  <a:lumMod val="75000"/>
                </a:schemeClr>
              </a:solidFill>
              <a:latin typeface="Roboto Light"/>
              <a:cs typeface="Roboto Light"/>
            </a:endParaRPr>
          </a:p>
        </p:txBody>
      </p:sp>
    </p:spTree>
    <p:extLst>
      <p:ext uri="{BB962C8B-B14F-4D97-AF65-F5344CB8AC3E}">
        <p14:creationId xmlns:p14="http://schemas.microsoft.com/office/powerpoint/2010/main" val="1348840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371600" y="3009900"/>
            <a:ext cx="6400800" cy="1752600"/>
          </a:xfrm>
        </p:spPr>
        <p:txBody>
          <a:bodyPr/>
          <a:lstStyle/>
          <a:p>
            <a:r>
              <a:rPr lang="es-CL" i="1" dirty="0" smtClean="0">
                <a:solidFill>
                  <a:schemeClr val="accent1"/>
                </a:solidFill>
              </a:rPr>
              <a:t>Muchas gracias por su atención</a:t>
            </a:r>
            <a:endParaRPr lang="es-CL" i="1" dirty="0">
              <a:solidFill>
                <a:schemeClr val="accent1"/>
              </a:solidFill>
            </a:endParaRPr>
          </a:p>
        </p:txBody>
      </p:sp>
    </p:spTree>
    <p:extLst>
      <p:ext uri="{BB962C8B-B14F-4D97-AF65-F5344CB8AC3E}">
        <p14:creationId xmlns:p14="http://schemas.microsoft.com/office/powerpoint/2010/main" val="1147977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428" y="750500"/>
            <a:ext cx="3855049" cy="830997"/>
          </a:xfrm>
          <a:prstGeom prst="rect">
            <a:avLst/>
          </a:prstGeom>
          <a:noFill/>
        </p:spPr>
        <p:txBody>
          <a:bodyPr wrap="square" rtlCol="0">
            <a:spAutoFit/>
          </a:bodyPr>
          <a:lstStyle/>
          <a:p>
            <a:r>
              <a:rPr lang="es-CL" sz="2400" b="1" dirty="0" smtClean="0"/>
              <a:t>Análisis y simulación en situaciones de interés</a:t>
            </a:r>
            <a:endParaRPr lang="en-US" sz="2400" b="1" spc="200" dirty="0">
              <a:solidFill>
                <a:schemeClr val="accent2">
                  <a:lumMod val="75000"/>
                </a:schemeClr>
              </a:solidFill>
              <a:latin typeface="Roboto Medium"/>
              <a:cs typeface="Roboto Medium"/>
            </a:endParaRPr>
          </a:p>
        </p:txBody>
      </p:sp>
      <p:sp>
        <p:nvSpPr>
          <p:cNvPr id="5" name="TextBox 4"/>
          <p:cNvSpPr txBox="1"/>
          <p:nvPr/>
        </p:nvSpPr>
        <p:spPr>
          <a:xfrm>
            <a:off x="734816" y="1740584"/>
            <a:ext cx="7433824" cy="3693319"/>
          </a:xfrm>
          <a:prstGeom prst="rect">
            <a:avLst/>
          </a:prstGeom>
          <a:noFill/>
        </p:spPr>
        <p:txBody>
          <a:bodyPr wrap="square" rtlCol="0">
            <a:spAutoFit/>
          </a:bodyPr>
          <a:lstStyle/>
          <a:p>
            <a:pPr marL="342900" indent="-342900">
              <a:buFont typeface="+mj-lt"/>
              <a:buAutoNum type="arabicPeriod"/>
            </a:pPr>
            <a:r>
              <a:rPr lang="it-IT" dirty="0" smtClean="0">
                <a:solidFill>
                  <a:schemeClr val="tx2">
                    <a:lumMod val="75000"/>
                  </a:schemeClr>
                </a:solidFill>
                <a:latin typeface="+mj-lt"/>
                <a:cs typeface="Roboto Light"/>
              </a:rPr>
              <a:t>Motor de inducción </a:t>
            </a:r>
            <a:r>
              <a:rPr lang="it-IT" dirty="0" smtClean="0">
                <a:solidFill>
                  <a:schemeClr val="tx2">
                    <a:lumMod val="75000"/>
                  </a:schemeClr>
                </a:solidFill>
                <a:latin typeface="+mj-lt"/>
                <a:cs typeface="Roboto Light"/>
              </a:rPr>
              <a:t>sin falla</a:t>
            </a:r>
            <a:endParaRPr lang="it-IT" dirty="0" smtClean="0">
              <a:solidFill>
                <a:schemeClr val="tx2">
                  <a:lumMod val="75000"/>
                </a:schemeClr>
              </a:solidFill>
              <a:latin typeface="+mj-lt"/>
              <a:cs typeface="Roboto Light"/>
            </a:endParaRPr>
          </a:p>
          <a:p>
            <a:pPr marL="342900" indent="-342900">
              <a:buFont typeface="+mj-lt"/>
              <a:buAutoNum type="arabicPeriod"/>
            </a:pPr>
            <a:endParaRPr lang="it-IT" dirty="0" smtClean="0">
              <a:solidFill>
                <a:schemeClr val="tx2">
                  <a:lumMod val="75000"/>
                </a:schemeClr>
              </a:solidFill>
              <a:latin typeface="+mj-lt"/>
              <a:cs typeface="Roboto Light"/>
            </a:endParaRPr>
          </a:p>
          <a:p>
            <a:pPr marL="342900" indent="-342900">
              <a:buFont typeface="+mj-lt"/>
              <a:buAutoNum type="arabicPeriod"/>
            </a:pPr>
            <a:r>
              <a:rPr lang="it-IT" dirty="0" smtClean="0">
                <a:solidFill>
                  <a:schemeClr val="tx2">
                    <a:lumMod val="75000"/>
                  </a:schemeClr>
                </a:solidFill>
                <a:latin typeface="+mj-lt"/>
                <a:cs typeface="Roboto Light"/>
              </a:rPr>
              <a:t>Falla de desconexión de una fase del </a:t>
            </a:r>
            <a:r>
              <a:rPr lang="it-IT" dirty="0" smtClean="0">
                <a:solidFill>
                  <a:schemeClr val="tx2">
                    <a:lumMod val="75000"/>
                  </a:schemeClr>
                </a:solidFill>
                <a:latin typeface="+mj-lt"/>
                <a:cs typeface="Roboto Light"/>
              </a:rPr>
              <a:t>Estator</a:t>
            </a:r>
            <a:endParaRPr lang="it-IT" dirty="0" smtClean="0">
              <a:solidFill>
                <a:schemeClr val="tx2">
                  <a:lumMod val="75000"/>
                </a:schemeClr>
              </a:solidFill>
              <a:latin typeface="+mj-lt"/>
              <a:cs typeface="Roboto Light"/>
            </a:endParaRPr>
          </a:p>
          <a:p>
            <a:pPr marL="342900" indent="-342900">
              <a:buFont typeface="+mj-lt"/>
              <a:buAutoNum type="arabicPeriod"/>
            </a:pPr>
            <a:endParaRPr lang="it-IT" dirty="0" smtClean="0">
              <a:solidFill>
                <a:schemeClr val="tx2">
                  <a:lumMod val="75000"/>
                </a:schemeClr>
              </a:solidFill>
              <a:latin typeface="+mj-lt"/>
              <a:cs typeface="Roboto Light"/>
            </a:endParaRPr>
          </a:p>
          <a:p>
            <a:pPr marL="342900" indent="-342900">
              <a:buFont typeface="+mj-lt"/>
              <a:buAutoNum type="arabicPeriod"/>
            </a:pPr>
            <a:r>
              <a:rPr lang="it-IT" dirty="0">
                <a:solidFill>
                  <a:schemeClr val="tx2">
                    <a:lumMod val="75000"/>
                  </a:schemeClr>
                </a:solidFill>
                <a:cs typeface="Roboto Light"/>
              </a:rPr>
              <a:t>Falla de desconexión de una fase del </a:t>
            </a:r>
            <a:r>
              <a:rPr lang="it-IT" dirty="0" smtClean="0">
                <a:solidFill>
                  <a:schemeClr val="tx2">
                    <a:lumMod val="75000"/>
                  </a:schemeClr>
                </a:solidFill>
                <a:cs typeface="Roboto Light"/>
              </a:rPr>
              <a:t>Rotor</a:t>
            </a:r>
          </a:p>
          <a:p>
            <a:pPr marL="342900" indent="-342900">
              <a:buFont typeface="+mj-lt"/>
              <a:buAutoNum type="arabicPeriod"/>
            </a:pPr>
            <a:endParaRPr lang="it-IT" dirty="0" smtClean="0">
              <a:solidFill>
                <a:schemeClr val="tx2">
                  <a:lumMod val="75000"/>
                </a:schemeClr>
              </a:solidFill>
              <a:cs typeface="Roboto Light"/>
            </a:endParaRPr>
          </a:p>
          <a:p>
            <a:pPr marL="342900" indent="-342900">
              <a:buFont typeface="+mj-lt"/>
              <a:buAutoNum type="arabicPeriod"/>
            </a:pPr>
            <a:r>
              <a:rPr lang="it-IT" dirty="0" smtClean="0">
                <a:solidFill>
                  <a:schemeClr val="tx2">
                    <a:lumMod val="75000"/>
                  </a:schemeClr>
                </a:solidFill>
                <a:cs typeface="Roboto Light"/>
              </a:rPr>
              <a:t>En presencia de VdF.</a:t>
            </a:r>
            <a:endParaRPr lang="it-IT" dirty="0">
              <a:solidFill>
                <a:schemeClr val="tx2">
                  <a:lumMod val="75000"/>
                </a:schemeClr>
              </a:solidFill>
              <a:cs typeface="Roboto Light"/>
            </a:endParaRPr>
          </a:p>
          <a:p>
            <a:pPr marL="342900" indent="-342900">
              <a:buFont typeface="+mj-lt"/>
              <a:buAutoNum type="arabicPeriod"/>
            </a:pPr>
            <a:endParaRPr lang="it-IT" dirty="0">
              <a:solidFill>
                <a:schemeClr val="tx2">
                  <a:lumMod val="75000"/>
                </a:schemeClr>
              </a:solidFill>
              <a:cs typeface="Roboto Light"/>
            </a:endParaRPr>
          </a:p>
          <a:p>
            <a:pPr marL="342900" indent="-342900">
              <a:buFont typeface="+mj-lt"/>
              <a:buAutoNum type="arabicPeriod"/>
            </a:pPr>
            <a:endParaRPr lang="it-IT" dirty="0" smtClean="0">
              <a:solidFill>
                <a:schemeClr val="tx2">
                  <a:lumMod val="75000"/>
                </a:schemeClr>
              </a:solidFill>
              <a:latin typeface="+mj-lt"/>
              <a:cs typeface="Roboto Light"/>
            </a:endParaRPr>
          </a:p>
          <a:p>
            <a:pPr lvl="1"/>
            <a:endParaRPr lang="en-US" dirty="0" smtClean="0">
              <a:latin typeface="+mj-lt"/>
              <a:cs typeface="Roboto Light"/>
            </a:endParaRPr>
          </a:p>
          <a:p>
            <a:pPr lvl="1"/>
            <a:endParaRPr lang="en-US" dirty="0">
              <a:latin typeface="+mj-lt"/>
              <a:cs typeface="Roboto Light"/>
            </a:endParaRPr>
          </a:p>
          <a:p>
            <a:pPr lvl="1"/>
            <a:endParaRPr lang="en-US" dirty="0" smtClean="0">
              <a:latin typeface="+mj-lt"/>
              <a:cs typeface="Roboto Light"/>
            </a:endParaRPr>
          </a:p>
          <a:p>
            <a:pPr lvl="1"/>
            <a:endParaRPr lang="en-US" dirty="0">
              <a:latin typeface="+mj-l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3</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sp>
        <p:nvSpPr>
          <p:cNvPr id="2" name="CuadroTexto 1"/>
          <p:cNvSpPr txBox="1"/>
          <p:nvPr/>
        </p:nvSpPr>
        <p:spPr>
          <a:xfrm>
            <a:off x="601428" y="3927652"/>
            <a:ext cx="6949440" cy="2031325"/>
          </a:xfrm>
          <a:prstGeom prst="rect">
            <a:avLst/>
          </a:prstGeom>
          <a:noFill/>
        </p:spPr>
        <p:txBody>
          <a:bodyPr wrap="square" rtlCol="0">
            <a:spAutoFit/>
          </a:bodyPr>
          <a:lstStyle/>
          <a:p>
            <a:r>
              <a:rPr lang="es-CL" u="sng" dirty="0" smtClean="0"/>
              <a:t>Metodología</a:t>
            </a:r>
            <a:r>
              <a:rPr lang="es-CL" dirty="0" smtClean="0"/>
              <a:t>:</a:t>
            </a:r>
          </a:p>
          <a:p>
            <a:endParaRPr lang="es-CL" dirty="0" smtClean="0"/>
          </a:p>
          <a:p>
            <a:r>
              <a:rPr lang="es-CL" dirty="0" smtClean="0"/>
              <a:t>-Ver formas de onda obtenidas en experiencia. (SAMTE)</a:t>
            </a:r>
            <a:endParaRPr lang="es-CL" dirty="0" smtClean="0"/>
          </a:p>
          <a:p>
            <a:r>
              <a:rPr lang="es-CL" dirty="0" smtClean="0"/>
              <a:t>-Presentar </a:t>
            </a:r>
            <a:r>
              <a:rPr lang="es-CL" dirty="0" smtClean="0"/>
              <a:t>circuito Simulación. </a:t>
            </a:r>
            <a:endParaRPr lang="es-CL" dirty="0" smtClean="0"/>
          </a:p>
          <a:p>
            <a:r>
              <a:rPr lang="es-CL" dirty="0" smtClean="0"/>
              <a:t>-</a:t>
            </a:r>
            <a:r>
              <a:rPr lang="es-CL" dirty="0"/>
              <a:t>V</a:t>
            </a:r>
            <a:r>
              <a:rPr lang="es-CL" dirty="0" smtClean="0"/>
              <a:t>er formas de </a:t>
            </a:r>
            <a:r>
              <a:rPr lang="es-CL" dirty="0" smtClean="0"/>
              <a:t>onda</a:t>
            </a:r>
            <a:r>
              <a:rPr lang="es-CL" dirty="0"/>
              <a:t> </a:t>
            </a:r>
            <a:r>
              <a:rPr lang="es-CL" dirty="0" smtClean="0"/>
              <a:t>de simulación.</a:t>
            </a:r>
            <a:endParaRPr lang="es-CL" dirty="0" smtClean="0"/>
          </a:p>
          <a:p>
            <a:r>
              <a:rPr lang="es-CL" dirty="0"/>
              <a:t>-</a:t>
            </a:r>
            <a:r>
              <a:rPr lang="es-CL" dirty="0" smtClean="0"/>
              <a:t>FFT a corriente de estator </a:t>
            </a:r>
          </a:p>
          <a:p>
            <a:r>
              <a:rPr lang="es-CL" dirty="0" smtClean="0"/>
              <a:t>-</a:t>
            </a:r>
            <a:r>
              <a:rPr lang="es-CL" dirty="0" smtClean="0"/>
              <a:t>Conclusión y comentarios</a:t>
            </a:r>
            <a:endParaRPr lang="es-CL"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823" y="1600864"/>
            <a:ext cx="3615122" cy="2730384"/>
          </a:xfrm>
          <a:prstGeom prst="rect">
            <a:avLst/>
          </a:prstGeom>
        </p:spPr>
      </p:pic>
    </p:spTree>
    <p:extLst>
      <p:ext uri="{BB962C8B-B14F-4D97-AF65-F5344CB8AC3E}">
        <p14:creationId xmlns:p14="http://schemas.microsoft.com/office/powerpoint/2010/main" val="2938392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6063" y="471290"/>
            <a:ext cx="5386013" cy="461665"/>
          </a:xfrm>
          <a:prstGeom prst="rect">
            <a:avLst/>
          </a:prstGeom>
          <a:noFill/>
        </p:spPr>
        <p:txBody>
          <a:bodyPr wrap="square" rtlCol="0">
            <a:spAutoFit/>
          </a:bodyPr>
          <a:lstStyle/>
          <a:p>
            <a:r>
              <a:rPr lang="en-US" sz="2400" b="1" spc="200" dirty="0" err="1" smtClean="0">
                <a:cs typeface="Roboto Medium"/>
              </a:rPr>
              <a:t>Descripción</a:t>
            </a:r>
            <a:r>
              <a:rPr lang="en-US" sz="2400" b="1" spc="200" dirty="0" smtClean="0">
                <a:cs typeface="Roboto Medium"/>
              </a:rPr>
              <a:t> del motor a </a:t>
            </a:r>
            <a:r>
              <a:rPr lang="en-US" sz="2400" b="1" spc="200" dirty="0" err="1" smtClean="0">
                <a:cs typeface="Roboto Medium"/>
              </a:rPr>
              <a:t>utilizar</a:t>
            </a:r>
            <a:endParaRPr lang="en-US" sz="2400" b="1" spc="200" dirty="0">
              <a:cs typeface="Roboto Medium"/>
            </a:endParaRPr>
          </a:p>
        </p:txBody>
      </p:sp>
      <p:sp>
        <p:nvSpPr>
          <p:cNvPr id="6" name="TextBox 5"/>
          <p:cNvSpPr txBox="1"/>
          <p:nvPr/>
        </p:nvSpPr>
        <p:spPr>
          <a:xfrm>
            <a:off x="313668" y="1208889"/>
            <a:ext cx="7867806" cy="3970318"/>
          </a:xfrm>
          <a:prstGeom prst="rect">
            <a:avLst/>
          </a:prstGeom>
          <a:noFill/>
        </p:spPr>
        <p:txBody>
          <a:bodyPr wrap="square" rtlCol="0">
            <a:spAutoFit/>
          </a:bodyPr>
          <a:lstStyle/>
          <a:p>
            <a:pPr marL="285750" indent="-285750">
              <a:buFont typeface="Arial"/>
              <a:buChar char="•"/>
            </a:pPr>
            <a:r>
              <a:rPr lang="it-IT" dirty="0" smtClean="0">
                <a:solidFill>
                  <a:schemeClr val="tx2">
                    <a:lumMod val="75000"/>
                  </a:schemeClr>
                </a:solidFill>
                <a:latin typeface="+mj-lt"/>
                <a:cs typeface="Roboto Light"/>
              </a:rPr>
              <a:t>Se utilizó máquina de inducción trifásica de 6,5 HP, 380VLL y dos pares de polos.</a:t>
            </a:r>
          </a:p>
          <a:p>
            <a:pPr marL="285750" indent="-285750">
              <a:buFont typeface="Arial"/>
              <a:buChar char="•"/>
            </a:pPr>
            <a:endParaRPr lang="it-IT" dirty="0">
              <a:solidFill>
                <a:schemeClr val="tx2">
                  <a:lumMod val="75000"/>
                </a:schemeClr>
              </a:solidFill>
              <a:latin typeface="+mj-lt"/>
              <a:cs typeface="Roboto Light"/>
            </a:endParaRPr>
          </a:p>
          <a:p>
            <a:pPr marL="285750" indent="-285750">
              <a:buFont typeface="Arial"/>
              <a:buChar char="•"/>
            </a:pPr>
            <a:r>
              <a:rPr lang="it-IT" dirty="0" smtClean="0">
                <a:solidFill>
                  <a:schemeClr val="tx2">
                    <a:lumMod val="75000"/>
                  </a:schemeClr>
                </a:solidFill>
                <a:latin typeface="+mj-lt"/>
                <a:cs typeface="Roboto Light"/>
              </a:rPr>
              <a:t>Como carga se acopló al eje generador CC con</a:t>
            </a:r>
            <a:r>
              <a:rPr lang="it-IT" dirty="0">
                <a:solidFill>
                  <a:schemeClr val="tx2">
                    <a:lumMod val="75000"/>
                  </a:schemeClr>
                </a:solidFill>
                <a:latin typeface="+mj-lt"/>
                <a:cs typeface="Roboto Light"/>
              </a:rPr>
              <a:t> </a:t>
            </a:r>
            <a:r>
              <a:rPr lang="it-IT" dirty="0" smtClean="0">
                <a:solidFill>
                  <a:schemeClr val="tx2">
                    <a:lumMod val="75000"/>
                  </a:schemeClr>
                </a:solidFill>
                <a:latin typeface="+mj-lt"/>
                <a:cs typeface="Roboto Light"/>
              </a:rPr>
              <a:t>banco</a:t>
            </a:r>
            <a:br>
              <a:rPr lang="it-IT" dirty="0" smtClean="0">
                <a:solidFill>
                  <a:schemeClr val="tx2">
                    <a:lumMod val="75000"/>
                  </a:schemeClr>
                </a:solidFill>
                <a:latin typeface="+mj-lt"/>
                <a:cs typeface="Roboto Light"/>
              </a:rPr>
            </a:br>
            <a:r>
              <a:rPr lang="it-IT" dirty="0" smtClean="0">
                <a:solidFill>
                  <a:schemeClr val="tx2">
                    <a:lumMod val="75000"/>
                  </a:schemeClr>
                </a:solidFill>
                <a:latin typeface="+mj-lt"/>
                <a:cs typeface="Roboto Light"/>
              </a:rPr>
              <a:t> resistivo.</a:t>
            </a:r>
          </a:p>
          <a:p>
            <a:pPr marL="285750" indent="-285750">
              <a:buFont typeface="Arial"/>
              <a:buChar char="•"/>
            </a:pPr>
            <a:endParaRPr lang="it-IT" dirty="0">
              <a:solidFill>
                <a:schemeClr val="tx2">
                  <a:lumMod val="75000"/>
                </a:schemeClr>
              </a:solidFill>
              <a:latin typeface="+mj-lt"/>
              <a:cs typeface="Roboto Light"/>
            </a:endParaRPr>
          </a:p>
          <a:p>
            <a:pPr marL="285750" indent="-285750">
              <a:buFont typeface="Arial"/>
              <a:buChar char="•"/>
            </a:pPr>
            <a:r>
              <a:rPr lang="it-IT" dirty="0" smtClean="0">
                <a:solidFill>
                  <a:schemeClr val="tx2">
                    <a:lumMod val="75000"/>
                  </a:schemeClr>
                </a:solidFill>
                <a:latin typeface="+mj-lt"/>
                <a:cs typeface="Roboto Light"/>
              </a:rPr>
              <a:t>Los parámetros de la máquina son :</a:t>
            </a:r>
          </a:p>
          <a:p>
            <a:pPr marL="285750" indent="-285750">
              <a:buFont typeface="Arial"/>
              <a:buChar char="•"/>
            </a:pPr>
            <a:endParaRPr lang="it-IT" dirty="0">
              <a:solidFill>
                <a:schemeClr val="tx2">
                  <a:lumMod val="75000"/>
                </a:schemeClr>
              </a:solidFill>
              <a:latin typeface="+mj-lt"/>
              <a:cs typeface="Roboto Light"/>
            </a:endParaRPr>
          </a:p>
          <a:p>
            <a:pPr marL="285750" indent="-285750">
              <a:buFont typeface="Arial"/>
              <a:buChar char="•"/>
            </a:pPr>
            <a:endParaRPr lang="it-IT" dirty="0">
              <a:solidFill>
                <a:schemeClr val="tx2">
                  <a:lumMod val="75000"/>
                </a:schemeClr>
              </a:solidFill>
              <a:latin typeface="+mj-lt"/>
              <a:cs typeface="Roboto Light"/>
            </a:endParaRPr>
          </a:p>
          <a:p>
            <a:pPr marL="285750" indent="-285750">
              <a:buFont typeface="Arial"/>
              <a:buChar char="•"/>
            </a:pPr>
            <a:endParaRPr lang="it-IT" dirty="0" smtClean="0">
              <a:solidFill>
                <a:schemeClr val="tx2">
                  <a:lumMod val="75000"/>
                </a:schemeClr>
              </a:solidFill>
              <a:latin typeface="+mj-lt"/>
              <a:cs typeface="Roboto Light"/>
            </a:endParaRPr>
          </a:p>
          <a:p>
            <a:pPr marL="285750" indent="-285750">
              <a:buFont typeface="Arial"/>
              <a:buChar char="•"/>
            </a:pPr>
            <a:endParaRPr lang="it-IT" dirty="0">
              <a:solidFill>
                <a:schemeClr val="tx2">
                  <a:lumMod val="75000"/>
                </a:schemeClr>
              </a:solidFill>
              <a:latin typeface="+mj-lt"/>
              <a:cs typeface="Roboto Light"/>
            </a:endParaRPr>
          </a:p>
          <a:p>
            <a:pPr marL="285750" indent="-285750">
              <a:buFont typeface="Arial"/>
              <a:buChar char="•"/>
            </a:pPr>
            <a:endParaRPr lang="it-IT" dirty="0" smtClean="0">
              <a:solidFill>
                <a:schemeClr val="tx2">
                  <a:lumMod val="75000"/>
                </a:schemeClr>
              </a:solidFill>
              <a:latin typeface="+mj-lt"/>
              <a:cs typeface="Roboto Light"/>
            </a:endParaRPr>
          </a:p>
          <a:p>
            <a:pPr marL="285750" indent="-285750">
              <a:buFont typeface="Arial"/>
              <a:buChar char="•"/>
            </a:pPr>
            <a:endParaRPr lang="it-IT" dirty="0" smtClean="0">
              <a:solidFill>
                <a:schemeClr val="tx2">
                  <a:lumMod val="75000"/>
                </a:schemeClr>
              </a:solidFill>
              <a:latin typeface="+mj-lt"/>
              <a:cs typeface="Roboto Light"/>
            </a:endParaRPr>
          </a:p>
          <a:p>
            <a:pPr marL="285750" indent="-285750">
              <a:buFont typeface="Arial"/>
              <a:buChar char="•"/>
            </a:pPr>
            <a:endParaRPr lang="it-IT" dirty="0">
              <a:solidFill>
                <a:schemeClr val="tx2">
                  <a:lumMod val="75000"/>
                </a:schemeClr>
              </a:solidFill>
              <a:latin typeface="+mj-l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4</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2" name="Imagen 1"/>
          <p:cNvPicPr>
            <a:picLocks noChangeAspect="1"/>
          </p:cNvPicPr>
          <p:nvPr/>
        </p:nvPicPr>
        <p:blipFill>
          <a:blip r:embed="rId3"/>
          <a:stretch>
            <a:fillRect/>
          </a:stretch>
        </p:blipFill>
        <p:spPr>
          <a:xfrm>
            <a:off x="313668" y="3373445"/>
            <a:ext cx="6505575" cy="3057525"/>
          </a:xfrm>
          <a:prstGeom prst="rect">
            <a:avLst/>
          </a:prstGeom>
        </p:spPr>
      </p:pic>
      <p:pic>
        <p:nvPicPr>
          <p:cNvPr id="3" name="Imagen 2"/>
          <p:cNvPicPr>
            <a:picLocks noChangeAspect="1"/>
          </p:cNvPicPr>
          <p:nvPr/>
        </p:nvPicPr>
        <p:blipFill>
          <a:blip r:embed="rId4"/>
          <a:stretch>
            <a:fillRect/>
          </a:stretch>
        </p:blipFill>
        <p:spPr>
          <a:xfrm>
            <a:off x="5839238" y="1596686"/>
            <a:ext cx="3304762" cy="1657143"/>
          </a:xfrm>
          <a:prstGeom prst="rect">
            <a:avLst/>
          </a:prstGeom>
        </p:spPr>
      </p:pic>
    </p:spTree>
    <p:extLst>
      <p:ext uri="{BB962C8B-B14F-4D97-AF65-F5344CB8AC3E}">
        <p14:creationId xmlns:p14="http://schemas.microsoft.com/office/powerpoint/2010/main" val="4146772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427" y="472514"/>
            <a:ext cx="5260754" cy="461665"/>
          </a:xfrm>
          <a:prstGeom prst="rect">
            <a:avLst/>
          </a:prstGeom>
          <a:noFill/>
        </p:spPr>
        <p:txBody>
          <a:bodyPr wrap="square" rtlCol="0">
            <a:spAutoFit/>
          </a:bodyPr>
          <a:lstStyle/>
          <a:p>
            <a:r>
              <a:rPr lang="en-US" sz="2400" b="1" spc="200" dirty="0" err="1">
                <a:cs typeface="Roboto Medium"/>
              </a:rPr>
              <a:t>Descripción</a:t>
            </a:r>
            <a:r>
              <a:rPr lang="en-US" sz="2400" b="1" spc="200" dirty="0">
                <a:cs typeface="Roboto Medium"/>
              </a:rPr>
              <a:t> del motor a </a:t>
            </a:r>
            <a:r>
              <a:rPr lang="en-US" sz="2400" b="1" spc="200" dirty="0" err="1">
                <a:cs typeface="Roboto Medium"/>
              </a:rPr>
              <a:t>utilizar</a:t>
            </a:r>
            <a:endParaRPr lang="en-US" sz="2400" b="1" spc="200" dirty="0">
              <a:cs typeface="Roboto Medium"/>
            </a:endParaRPr>
          </a:p>
        </p:txBody>
      </p:sp>
      <p:sp>
        <p:nvSpPr>
          <p:cNvPr id="6" name="TextBox 5"/>
          <p:cNvSpPr txBox="1"/>
          <p:nvPr/>
        </p:nvSpPr>
        <p:spPr>
          <a:xfrm>
            <a:off x="435265" y="1164453"/>
            <a:ext cx="7939068" cy="5262979"/>
          </a:xfrm>
          <a:prstGeom prst="rect">
            <a:avLst/>
          </a:prstGeom>
          <a:noFill/>
        </p:spPr>
        <p:txBody>
          <a:bodyPr wrap="square" rtlCol="0">
            <a:spAutoFit/>
          </a:bodyPr>
          <a:lstStyle/>
          <a:p>
            <a:pPr marL="285750" indent="-285750">
              <a:buFont typeface="Arial"/>
              <a:buChar char="•"/>
            </a:pPr>
            <a:r>
              <a:rPr lang="it-IT" sz="1600" dirty="0" smtClean="0">
                <a:solidFill>
                  <a:schemeClr val="tx2">
                    <a:lumMod val="75000"/>
                  </a:schemeClr>
                </a:solidFill>
                <a:latin typeface="Roboto Light"/>
                <a:cs typeface="Roboto Light"/>
              </a:rPr>
              <a:t>Además se utilizó una aproximación a la curva de saturación</a:t>
            </a:r>
            <a:br>
              <a:rPr lang="it-IT" sz="1600" dirty="0" smtClean="0">
                <a:solidFill>
                  <a:schemeClr val="tx2">
                    <a:lumMod val="75000"/>
                  </a:schemeClr>
                </a:solidFill>
                <a:latin typeface="Roboto Light"/>
                <a:cs typeface="Roboto Light"/>
              </a:rPr>
            </a:br>
            <a:r>
              <a:rPr lang="it-IT" sz="1600" dirty="0" smtClean="0">
                <a:solidFill>
                  <a:schemeClr val="tx2">
                    <a:lumMod val="75000"/>
                  </a:schemeClr>
                </a:solidFill>
                <a:latin typeface="Roboto Light"/>
                <a:cs typeface="Roboto Light"/>
              </a:rPr>
              <a:t>que posee la máquina, la cual se satura en un nivel de tensión</a:t>
            </a:r>
            <a:br>
              <a:rPr lang="it-IT" sz="1600" dirty="0" smtClean="0">
                <a:solidFill>
                  <a:schemeClr val="tx2">
                    <a:lumMod val="75000"/>
                  </a:schemeClr>
                </a:solidFill>
                <a:latin typeface="Roboto Light"/>
                <a:cs typeface="Roboto Light"/>
              </a:rPr>
            </a:br>
            <a:r>
              <a:rPr lang="it-IT" sz="1600" dirty="0" smtClean="0">
                <a:solidFill>
                  <a:schemeClr val="tx2">
                    <a:lumMod val="75000"/>
                  </a:schemeClr>
                </a:solidFill>
                <a:latin typeface="Roboto Light"/>
                <a:cs typeface="Roboto Light"/>
              </a:rPr>
              <a:t>de 450V aproximadamente, como se muestra a continuación:</a:t>
            </a: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a:p>
            <a:pPr marL="285750" indent="-285750">
              <a:buFont typeface="Arial"/>
              <a:buChar char="•"/>
            </a:pPr>
            <a:r>
              <a:rPr lang="it-IT" sz="1600" dirty="0" smtClean="0">
                <a:solidFill>
                  <a:schemeClr val="tx2">
                    <a:lumMod val="75000"/>
                  </a:schemeClr>
                </a:solidFill>
                <a:latin typeface="Roboto Light"/>
                <a:cs typeface="Roboto Light"/>
              </a:rPr>
              <a:t>Finalmente antes de comenzar con las simulaciones, según la placa del motor, es que se debe tener la precaución de no sobrepasar una corriente de estator superior a 11,8 A y una corriente de rotor nunca superior a 18 A.</a:t>
            </a:r>
            <a:endParaRPr lang="it-IT" sz="1600" dirty="0">
              <a:solidFill>
                <a:schemeClr val="tx2">
                  <a:lumMod val="75000"/>
                </a:schemeClr>
              </a:solidFill>
              <a:latin typeface="Roboto Light"/>
              <a:cs typeface="Roboto Light"/>
            </a:endParaRPr>
          </a:p>
          <a:p>
            <a:pPr marL="285750" indent="-285750">
              <a:buFont typeface="Arial"/>
              <a:buChar char="•"/>
            </a:pPr>
            <a:endParaRPr lang="it-IT" sz="1600" dirty="0" smtClean="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5</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2" name="Imagen 1"/>
          <p:cNvPicPr>
            <a:picLocks noChangeAspect="1"/>
          </p:cNvPicPr>
          <p:nvPr/>
        </p:nvPicPr>
        <p:blipFill>
          <a:blip r:embed="rId3"/>
          <a:stretch>
            <a:fillRect/>
          </a:stretch>
        </p:blipFill>
        <p:spPr>
          <a:xfrm>
            <a:off x="145704" y="2152254"/>
            <a:ext cx="3086100" cy="2838450"/>
          </a:xfrm>
          <a:prstGeom prst="rect">
            <a:avLst/>
          </a:prstGeom>
        </p:spPr>
      </p:pic>
      <p:pic>
        <p:nvPicPr>
          <p:cNvPr id="1026" name="Picture 2" descr="curva saturac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30" y="2361606"/>
            <a:ext cx="4111406" cy="241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660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068" y="558154"/>
            <a:ext cx="6127674" cy="461665"/>
          </a:xfrm>
          <a:prstGeom prst="rect">
            <a:avLst/>
          </a:prstGeom>
          <a:noFill/>
        </p:spPr>
        <p:txBody>
          <a:bodyPr wrap="square" rtlCol="0">
            <a:spAutoFit/>
          </a:bodyPr>
          <a:lstStyle/>
          <a:p>
            <a:r>
              <a:rPr lang="es-CL" sz="2400" b="1" spc="200" dirty="0" smtClean="0">
                <a:cs typeface="Roboto Medium"/>
              </a:rPr>
              <a:t>Motor </a:t>
            </a:r>
            <a:r>
              <a:rPr lang="es-CL" sz="2400" b="1" spc="200" dirty="0">
                <a:cs typeface="Roboto Medium"/>
              </a:rPr>
              <a:t>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486068" y="1257696"/>
            <a:ext cx="7319765" cy="1754326"/>
          </a:xfrm>
          <a:prstGeom prst="rect">
            <a:avLst/>
          </a:prstGeom>
          <a:noFill/>
        </p:spPr>
        <p:txBody>
          <a:bodyPr wrap="square" rtlCol="0">
            <a:spAutoFit/>
          </a:bodyPr>
          <a:lstStyle/>
          <a:p>
            <a:pPr marL="285750" indent="-285750">
              <a:buFont typeface="Arial"/>
              <a:buChar char="•"/>
            </a:pPr>
            <a:r>
              <a:rPr lang="it-IT" u="sng" dirty="0" smtClean="0">
                <a:solidFill>
                  <a:schemeClr val="tx2">
                    <a:lumMod val="75000"/>
                  </a:schemeClr>
                </a:solidFill>
                <a:latin typeface="Roboto Light"/>
                <a:cs typeface="Roboto Light"/>
              </a:rPr>
              <a:t>Formas de </a:t>
            </a:r>
            <a:r>
              <a:rPr lang="it-IT" u="sng" dirty="0" smtClean="0">
                <a:solidFill>
                  <a:schemeClr val="tx2">
                    <a:lumMod val="75000"/>
                  </a:schemeClr>
                </a:solidFill>
                <a:latin typeface="Roboto Light"/>
                <a:cs typeface="Roboto Light"/>
              </a:rPr>
              <a:t>Onda SAMTE</a:t>
            </a:r>
            <a:r>
              <a:rPr lang="it-IT" dirty="0" smtClean="0">
                <a:solidFill>
                  <a:schemeClr val="tx2">
                    <a:lumMod val="75000"/>
                  </a:schemeClr>
                </a:solidFill>
                <a:latin typeface="Roboto Light"/>
                <a:cs typeface="Roboto Light"/>
              </a:rPr>
              <a:t>:</a:t>
            </a:r>
            <a:endParaRPr lang="it-IT" dirty="0" smtClean="0">
              <a:solidFill>
                <a:schemeClr val="tx2">
                  <a:lumMod val="75000"/>
                </a:schemeClr>
              </a:solidFill>
              <a:latin typeface="Roboto Light"/>
              <a:cs typeface="Roboto Light"/>
            </a:endParaRPr>
          </a:p>
          <a:p>
            <a:pPr marL="285750" indent="-285750">
              <a:buFont typeface="Arial"/>
              <a:buChar char="•"/>
            </a:pPr>
            <a:endParaRPr lang="it-IT" dirty="0" smtClean="0">
              <a:solidFill>
                <a:schemeClr val="tx2">
                  <a:lumMod val="75000"/>
                </a:schemeClr>
              </a:solidFill>
              <a:latin typeface="Roboto Light"/>
              <a:cs typeface="Roboto Light"/>
            </a:endParaRPr>
          </a:p>
          <a:p>
            <a:pPr marL="285750" indent="-285750">
              <a:buFont typeface="Arial"/>
              <a:buChar char="•"/>
            </a:pPr>
            <a:r>
              <a:rPr lang="es-CL" dirty="0"/>
              <a:t>O</a:t>
            </a:r>
            <a:r>
              <a:rPr lang="es-CL" dirty="0" smtClean="0"/>
              <a:t>btener los </a:t>
            </a:r>
            <a:r>
              <a:rPr lang="es-CL" dirty="0"/>
              <a:t>desbalances de tensión aportados por la fuente de alimentación trifásica utilizada, la cual al ser real no es perfecta. De forma que al momento de simular en MATLAB, se pueda usar un modelo más parecido al </a:t>
            </a:r>
            <a:r>
              <a:rPr lang="es-CL" dirty="0" smtClean="0"/>
              <a:t>real.</a:t>
            </a:r>
            <a:endParaRPr lang="it-IT"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6</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8" name="Imagen 7" descr="F:\EXPERIMENTOs TESIS\sin falla con carga\tensione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322" y="3182631"/>
            <a:ext cx="6579678" cy="3417831"/>
          </a:xfrm>
          <a:prstGeom prst="rect">
            <a:avLst/>
          </a:prstGeom>
          <a:noFill/>
          <a:ln>
            <a:noFill/>
          </a:ln>
        </p:spPr>
      </p:pic>
      <p:sp>
        <p:nvSpPr>
          <p:cNvPr id="9" name="TextBox 5"/>
          <p:cNvSpPr txBox="1"/>
          <p:nvPr/>
        </p:nvSpPr>
        <p:spPr>
          <a:xfrm>
            <a:off x="609153" y="4038689"/>
            <a:ext cx="8534847" cy="1138773"/>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cs typeface="Roboto Light"/>
              </a:rPr>
              <a:t>Tensiones de</a:t>
            </a:r>
            <a:br>
              <a:rPr lang="es-CL" u="sng" dirty="0" smtClean="0">
                <a:solidFill>
                  <a:schemeClr val="tx2">
                    <a:lumMod val="75000"/>
                  </a:schemeClr>
                </a:solidFill>
                <a:latin typeface="Roboto Light"/>
                <a:cs typeface="Roboto Light"/>
              </a:rPr>
            </a:br>
            <a:r>
              <a:rPr lang="es-CL" u="sng" dirty="0" smtClean="0">
                <a:solidFill>
                  <a:schemeClr val="tx2">
                    <a:lumMod val="75000"/>
                  </a:schemeClr>
                </a:solidFill>
                <a:latin typeface="Roboto Light"/>
                <a:cs typeface="Roboto Light"/>
              </a:rPr>
              <a:t>alimentación</a:t>
            </a:r>
            <a:r>
              <a:rPr lang="es-CL" dirty="0" smtClean="0">
                <a:solidFill>
                  <a:schemeClr val="tx2">
                    <a:lumMod val="75000"/>
                  </a:schemeClr>
                </a:solidFill>
                <a:latin typeface="Roboto Light"/>
                <a:cs typeface="Roboto Light"/>
              </a:rPr>
              <a:t>:</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Tree>
    <p:extLst>
      <p:ext uri="{BB962C8B-B14F-4D97-AF65-F5344CB8AC3E}">
        <p14:creationId xmlns:p14="http://schemas.microsoft.com/office/powerpoint/2010/main" val="178330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893" y="424979"/>
            <a:ext cx="6092271"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396211" y="5416312"/>
            <a:ext cx="8534847" cy="1415772"/>
          </a:xfrm>
          <a:prstGeom prst="rect">
            <a:avLst/>
          </a:prstGeom>
          <a:noFill/>
        </p:spPr>
        <p:txBody>
          <a:bodyPr wrap="square" rtlCol="0">
            <a:spAutoFit/>
          </a:bodyPr>
          <a:lstStyle/>
          <a:p>
            <a:pPr marL="285750" indent="-285750">
              <a:buFont typeface="Arial"/>
              <a:buChar char="•"/>
            </a:pPr>
            <a:r>
              <a:rPr lang="es-CL" dirty="0" smtClean="0">
                <a:solidFill>
                  <a:schemeClr val="tx2">
                    <a:lumMod val="75000"/>
                  </a:schemeClr>
                </a:solidFill>
                <a:latin typeface="Roboto Light"/>
                <a:cs typeface="Roboto Light"/>
              </a:rPr>
              <a:t>Corriente </a:t>
            </a:r>
            <a:r>
              <a:rPr lang="es-CL" dirty="0">
                <a:solidFill>
                  <a:schemeClr val="tx2">
                    <a:lumMod val="75000"/>
                  </a:schemeClr>
                </a:solidFill>
                <a:latin typeface="Roboto Light"/>
                <a:cs typeface="Roboto Light"/>
              </a:rPr>
              <a:t>está distorsionada y por tanto tiene contenido armónico </a:t>
            </a:r>
            <a:r>
              <a:rPr lang="es-CL" dirty="0" smtClean="0">
                <a:solidFill>
                  <a:schemeClr val="tx2">
                    <a:lumMod val="75000"/>
                  </a:schemeClr>
                </a:solidFill>
                <a:latin typeface="Roboto Light"/>
                <a:cs typeface="Roboto Light"/>
              </a:rPr>
              <a:t>asociado.</a:t>
            </a:r>
          </a:p>
          <a:p>
            <a:pPr marL="285750" indent="-285750">
              <a:buFont typeface="Arial"/>
              <a:buChar char="•"/>
            </a:pPr>
            <a:endParaRPr lang="it-IT" dirty="0" smtClean="0">
              <a:solidFill>
                <a:schemeClr val="tx2">
                  <a:lumMod val="75000"/>
                </a:schemeClr>
              </a:solidFill>
              <a:latin typeface="Roboto Light"/>
              <a:cs typeface="Roboto Light"/>
            </a:endParaRPr>
          </a:p>
          <a:p>
            <a:pPr marL="285750" indent="-285750">
              <a:buFont typeface="Arial"/>
              <a:buChar char="•"/>
            </a:pPr>
            <a:r>
              <a:rPr lang="it-IT" dirty="0" smtClean="0">
                <a:solidFill>
                  <a:schemeClr val="tx2">
                    <a:lumMod val="75000"/>
                  </a:schemeClr>
                </a:solidFill>
                <a:latin typeface="Roboto Light"/>
                <a:cs typeface="Roboto Light"/>
              </a:rPr>
              <a:t>Magnitudes levemente distintas</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7</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7" name="Imagen 6" descr="F:\EXPERIMENTOs TESIS\sin falla con carga\corriente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11" y="1732679"/>
            <a:ext cx="7656752" cy="3679252"/>
          </a:xfrm>
          <a:prstGeom prst="rect">
            <a:avLst/>
          </a:prstGeom>
          <a:noFill/>
          <a:ln>
            <a:noFill/>
          </a:ln>
        </p:spPr>
      </p:pic>
      <p:sp>
        <p:nvSpPr>
          <p:cNvPr id="8" name="TextBox 5"/>
          <p:cNvSpPr txBox="1"/>
          <p:nvPr/>
        </p:nvSpPr>
        <p:spPr>
          <a:xfrm>
            <a:off x="121911" y="1826770"/>
            <a:ext cx="8534847" cy="584775"/>
          </a:xfrm>
          <a:prstGeom prst="rect">
            <a:avLst/>
          </a:prstGeom>
          <a:noFill/>
        </p:spPr>
        <p:txBody>
          <a:bodyPr wrap="square" rtlCol="0">
            <a:spAutoFit/>
          </a:bodyPr>
          <a:lstStyle/>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
        <p:nvSpPr>
          <p:cNvPr id="9" name="TextBox 5"/>
          <p:cNvSpPr txBox="1"/>
          <p:nvPr/>
        </p:nvSpPr>
        <p:spPr>
          <a:xfrm>
            <a:off x="121911" y="1211670"/>
            <a:ext cx="8534847" cy="861774"/>
          </a:xfrm>
          <a:prstGeom prst="rect">
            <a:avLst/>
          </a:prstGeom>
          <a:noFill/>
        </p:spPr>
        <p:txBody>
          <a:bodyPr wrap="square" rtlCol="0">
            <a:spAutoFit/>
          </a:bodyPr>
          <a:lstStyle/>
          <a:p>
            <a:pPr marL="285750" indent="-285750">
              <a:buFont typeface="Arial"/>
              <a:buChar char="•"/>
            </a:pPr>
            <a:r>
              <a:rPr lang="es-CL" u="sng" dirty="0" smtClean="0">
                <a:solidFill>
                  <a:schemeClr val="tx2">
                    <a:lumMod val="75000"/>
                  </a:schemeClr>
                </a:solidFill>
                <a:latin typeface="Roboto Light"/>
                <a:cs typeface="Roboto Light"/>
              </a:rPr>
              <a:t>Corrientes de estator</a:t>
            </a:r>
            <a:r>
              <a:rPr lang="es-CL" dirty="0" smtClean="0">
                <a:solidFill>
                  <a:schemeClr val="tx2">
                    <a:lumMod val="75000"/>
                  </a:schemeClr>
                </a:solidFill>
                <a:latin typeface="Roboto Light"/>
                <a:cs typeface="Roboto Light"/>
              </a:rPr>
              <a:t>:</a:t>
            </a:r>
            <a:endParaRPr lang="it-IT" dirty="0" smtClean="0">
              <a:solidFill>
                <a:schemeClr val="tx2">
                  <a:lumMod val="75000"/>
                </a:schemeClr>
              </a:solidFill>
              <a:latin typeface="Roboto Light"/>
              <a:cs typeface="Roboto Light"/>
            </a:endParaRPr>
          </a:p>
          <a:p>
            <a:pPr marL="285750" indent="-285750">
              <a:buFont typeface="Arial"/>
              <a:buChar char="•"/>
            </a:pPr>
            <a:endParaRPr lang="it-IT" sz="1600" dirty="0">
              <a:solidFill>
                <a:schemeClr val="tx2">
                  <a:lumMod val="75000"/>
                </a:schemeClr>
              </a:solidFill>
              <a:latin typeface="Roboto Light"/>
              <a:cs typeface="Roboto Light"/>
            </a:endParaRPr>
          </a:p>
          <a:p>
            <a:pPr marL="285750" indent="-285750">
              <a:buFont typeface="Arial"/>
              <a:buChar char="•"/>
            </a:pPr>
            <a:endParaRPr lang="en-US" sz="1600" dirty="0">
              <a:solidFill>
                <a:schemeClr val="tx2">
                  <a:lumMod val="75000"/>
                </a:schemeClr>
              </a:solidFill>
              <a:latin typeface="Roboto Light"/>
              <a:cs typeface="Roboto Light"/>
            </a:endParaRPr>
          </a:p>
        </p:txBody>
      </p:sp>
    </p:spTree>
    <p:extLst>
      <p:ext uri="{BB962C8B-B14F-4D97-AF65-F5344CB8AC3E}">
        <p14:creationId xmlns:p14="http://schemas.microsoft.com/office/powerpoint/2010/main" val="266381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3616" y="458665"/>
            <a:ext cx="6191296" cy="461665"/>
          </a:xfrm>
          <a:prstGeom prst="rect">
            <a:avLst/>
          </a:prstGeom>
          <a:noFill/>
        </p:spPr>
        <p:txBody>
          <a:bodyPr wrap="square" rtlCol="0">
            <a:spAutoFit/>
          </a:bodyPr>
          <a:lstStyle/>
          <a:p>
            <a:r>
              <a:rPr lang="es-CL" sz="2400" b="1" spc="200" dirty="0">
                <a:cs typeface="Roboto Medium"/>
              </a:rPr>
              <a:t>Motor sin falla, bajo carga moderada</a:t>
            </a:r>
            <a:endParaRPr lang="en-US" sz="2400" b="1" spc="200" dirty="0">
              <a:solidFill>
                <a:schemeClr val="accent2">
                  <a:lumMod val="75000"/>
                </a:schemeClr>
              </a:solidFill>
              <a:latin typeface="Roboto Medium"/>
              <a:cs typeface="Roboto Medium"/>
            </a:endParaRPr>
          </a:p>
        </p:txBody>
      </p:sp>
      <p:sp>
        <p:nvSpPr>
          <p:cNvPr id="6" name="TextBox 5"/>
          <p:cNvSpPr txBox="1"/>
          <p:nvPr/>
        </p:nvSpPr>
        <p:spPr>
          <a:xfrm>
            <a:off x="581611" y="1100524"/>
            <a:ext cx="8094481" cy="1569660"/>
          </a:xfrm>
          <a:prstGeom prst="rect">
            <a:avLst/>
          </a:prstGeom>
          <a:noFill/>
        </p:spPr>
        <p:txBody>
          <a:bodyPr wrap="square" rtlCol="0">
            <a:spAutoFit/>
          </a:bodyPr>
          <a:lstStyle/>
          <a:p>
            <a:pPr marL="285750" indent="-285750">
              <a:buFont typeface="Arial"/>
              <a:buChar char="•"/>
            </a:pPr>
            <a:r>
              <a:rPr lang="it-IT" sz="1600" u="sng" dirty="0" smtClean="0">
                <a:solidFill>
                  <a:schemeClr val="tx2">
                    <a:lumMod val="75000"/>
                  </a:schemeClr>
                </a:solidFill>
                <a:latin typeface="Roboto Light"/>
                <a:cs typeface="Roboto Light"/>
              </a:rPr>
              <a:t>Espectro de corriente de estator fase R</a:t>
            </a:r>
            <a:r>
              <a:rPr lang="it-IT" sz="1600" dirty="0" smtClean="0">
                <a:solidFill>
                  <a:schemeClr val="tx2">
                    <a:lumMod val="75000"/>
                  </a:schemeClr>
                </a:solidFill>
                <a:latin typeface="Roboto Light"/>
                <a:cs typeface="Roboto Light"/>
              </a:rPr>
              <a:t>:</a:t>
            </a:r>
            <a:endParaRPr lang="en-US" sz="1600" dirty="0">
              <a:solidFill>
                <a:schemeClr val="tx2">
                  <a:lumMod val="75000"/>
                </a:schemeClr>
              </a:solidFill>
              <a:latin typeface="Roboto Light"/>
              <a:cs typeface="Roboto Light"/>
            </a:endParaRPr>
          </a:p>
          <a:p>
            <a:pPr marL="285750" indent="-285750">
              <a:buFont typeface="Arial"/>
              <a:buChar char="•"/>
            </a:pPr>
            <a:endParaRPr lang="en-US" sz="1600" dirty="0" smtClean="0">
              <a:solidFill>
                <a:schemeClr val="tx2">
                  <a:lumMod val="75000"/>
                </a:schemeClr>
              </a:solidFill>
              <a:latin typeface="Roboto Light"/>
              <a:cs typeface="Roboto Light"/>
            </a:endParaRPr>
          </a:p>
          <a:p>
            <a:pPr marL="285750" indent="-285750">
              <a:buFont typeface="Arial"/>
              <a:buChar char="•"/>
            </a:pPr>
            <a:r>
              <a:rPr lang="en-US" sz="1600" dirty="0" smtClean="0">
                <a:solidFill>
                  <a:schemeClr val="tx2">
                    <a:lumMod val="75000"/>
                  </a:schemeClr>
                </a:solidFill>
                <a:latin typeface="Roboto Light"/>
                <a:cs typeface="Roboto Light"/>
              </a:rPr>
              <a:t>Se </a:t>
            </a:r>
            <a:r>
              <a:rPr lang="en-US" sz="1600" dirty="0" err="1" smtClean="0">
                <a:solidFill>
                  <a:schemeClr val="tx2">
                    <a:lumMod val="75000"/>
                  </a:schemeClr>
                </a:solidFill>
                <a:latin typeface="Roboto Light"/>
                <a:cs typeface="Roboto Light"/>
              </a:rPr>
              <a:t>puede</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ver</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presencia</a:t>
            </a:r>
            <a:r>
              <a:rPr lang="en-US" sz="1600" dirty="0" smtClean="0">
                <a:solidFill>
                  <a:schemeClr val="tx2">
                    <a:lumMod val="75000"/>
                  </a:schemeClr>
                </a:solidFill>
                <a:latin typeface="Roboto Light"/>
                <a:cs typeface="Roboto Light"/>
              </a:rPr>
              <a:t> de 5° y 7° </a:t>
            </a:r>
            <a:r>
              <a:rPr lang="en-US" sz="1600" dirty="0" err="1" smtClean="0">
                <a:solidFill>
                  <a:schemeClr val="tx2">
                    <a:lumMod val="75000"/>
                  </a:schemeClr>
                </a:solidFill>
                <a:latin typeface="Roboto Light"/>
                <a:cs typeface="Roboto Light"/>
              </a:rPr>
              <a:t>armónico</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Además</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presenta</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ruido</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intearmónico</a:t>
            </a:r>
            <a:r>
              <a:rPr lang="en-US" sz="1600" dirty="0" smtClean="0">
                <a:solidFill>
                  <a:schemeClr val="tx2">
                    <a:lumMod val="75000"/>
                  </a:schemeClr>
                </a:solidFill>
                <a:latin typeface="Roboto Light"/>
                <a:cs typeface="Roboto Light"/>
              </a:rPr>
              <a:t> </a:t>
            </a:r>
            <a:r>
              <a:rPr lang="en-US" sz="1600" dirty="0" err="1">
                <a:solidFill>
                  <a:schemeClr val="tx2">
                    <a:lumMod val="75000"/>
                  </a:schemeClr>
                </a:solidFill>
                <a:latin typeface="Roboto Light"/>
                <a:cs typeface="Roboto Light"/>
              </a:rPr>
              <a:t>c</a:t>
            </a:r>
            <a:r>
              <a:rPr lang="en-US" sz="1600" dirty="0" err="1" smtClean="0">
                <a:solidFill>
                  <a:schemeClr val="tx2">
                    <a:lumMod val="75000"/>
                  </a:schemeClr>
                </a:solidFill>
                <a:latin typeface="Roboto Light"/>
                <a:cs typeface="Roboto Light"/>
              </a:rPr>
              <a:t>erca</a:t>
            </a:r>
            <a:r>
              <a:rPr lang="en-US" sz="1600" dirty="0" smtClean="0">
                <a:solidFill>
                  <a:schemeClr val="tx2">
                    <a:lumMod val="75000"/>
                  </a:schemeClr>
                </a:solidFill>
                <a:latin typeface="Roboto Light"/>
                <a:cs typeface="Roboto Light"/>
              </a:rPr>
              <a:t> de la fundamental.</a:t>
            </a:r>
          </a:p>
          <a:p>
            <a:pPr marL="285750" indent="-285750">
              <a:buFont typeface="Arial"/>
              <a:buChar char="•"/>
            </a:pPr>
            <a:endParaRPr lang="en-US" sz="1600" dirty="0">
              <a:solidFill>
                <a:schemeClr val="tx2">
                  <a:lumMod val="75000"/>
                </a:schemeClr>
              </a:solidFill>
              <a:latin typeface="Roboto Light"/>
              <a:cs typeface="Roboto Light"/>
            </a:endParaRPr>
          </a:p>
          <a:p>
            <a:pPr marL="285750" indent="-285750">
              <a:buFont typeface="Arial"/>
              <a:buChar char="•"/>
            </a:pPr>
            <a:r>
              <a:rPr lang="en-US" sz="1600" dirty="0" err="1" smtClean="0">
                <a:solidFill>
                  <a:schemeClr val="tx2">
                    <a:lumMod val="75000"/>
                  </a:schemeClr>
                </a:solidFill>
                <a:latin typeface="Roboto Light"/>
                <a:cs typeface="Roboto Light"/>
              </a:rPr>
              <a:t>THDi</a:t>
            </a:r>
            <a:r>
              <a:rPr lang="en-US" sz="1600" dirty="0" smtClean="0">
                <a:solidFill>
                  <a:schemeClr val="tx2">
                    <a:lumMod val="75000"/>
                  </a:schemeClr>
                </a:solidFill>
                <a:latin typeface="Roboto Light"/>
                <a:cs typeface="Roboto Light"/>
              </a:rPr>
              <a:t> </a:t>
            </a:r>
            <a:r>
              <a:rPr lang="en-US" sz="1600" dirty="0" err="1" smtClean="0">
                <a:solidFill>
                  <a:schemeClr val="tx2">
                    <a:lumMod val="75000"/>
                  </a:schemeClr>
                </a:solidFill>
                <a:latin typeface="Roboto Light"/>
                <a:cs typeface="Roboto Light"/>
              </a:rPr>
              <a:t>aproximadamente</a:t>
            </a:r>
            <a:r>
              <a:rPr lang="en-US" sz="1600" dirty="0" smtClean="0">
                <a:solidFill>
                  <a:schemeClr val="tx2">
                    <a:lumMod val="75000"/>
                  </a:schemeClr>
                </a:solidFill>
                <a:latin typeface="Roboto Light"/>
                <a:cs typeface="Roboto Light"/>
              </a:rPr>
              <a:t> 6%, </a:t>
            </a:r>
            <a:r>
              <a:rPr lang="en-US" sz="1600" dirty="0" err="1" smtClean="0">
                <a:solidFill>
                  <a:schemeClr val="tx2">
                    <a:lumMod val="75000"/>
                  </a:schemeClr>
                </a:solidFill>
                <a:latin typeface="Roboto Light"/>
                <a:cs typeface="Roboto Light"/>
              </a:rPr>
              <a:t>distorsión</a:t>
            </a:r>
            <a:r>
              <a:rPr lang="en-US" sz="1600" dirty="0" smtClean="0">
                <a:solidFill>
                  <a:schemeClr val="tx2">
                    <a:lumMod val="75000"/>
                  </a:schemeClr>
                </a:solidFill>
                <a:latin typeface="Roboto Light"/>
                <a:cs typeface="Roboto Light"/>
              </a:rPr>
              <a:t> ‘natural’ del motor .</a:t>
            </a:r>
            <a:endParaRPr lang="it-IT" sz="1600" dirty="0">
              <a:solidFill>
                <a:schemeClr val="tx2">
                  <a:lumMod val="75000"/>
                </a:schemeClr>
              </a:solidFill>
              <a:latin typeface="Roboto Light"/>
              <a:cs typeface="Roboto Light"/>
            </a:endParaRPr>
          </a:p>
        </p:txBody>
      </p:sp>
      <p:sp>
        <p:nvSpPr>
          <p:cNvPr id="10" name="CuadroTexto 9"/>
          <p:cNvSpPr txBox="1"/>
          <p:nvPr/>
        </p:nvSpPr>
        <p:spPr>
          <a:xfrm>
            <a:off x="8540496" y="6522096"/>
            <a:ext cx="1207008" cy="400110"/>
          </a:xfrm>
          <a:prstGeom prst="rect">
            <a:avLst/>
          </a:prstGeom>
          <a:noFill/>
        </p:spPr>
        <p:txBody>
          <a:bodyPr wrap="square" rtlCol="0">
            <a:spAutoFit/>
          </a:bodyPr>
          <a:lstStyle/>
          <a:p>
            <a:r>
              <a:rPr lang="es-CL" sz="2000" dirty="0">
                <a:solidFill>
                  <a:schemeClr val="bg1"/>
                </a:solidFill>
              </a:rPr>
              <a:t>8</a:t>
            </a:r>
          </a:p>
        </p:txBody>
      </p:sp>
      <p:pic>
        <p:nvPicPr>
          <p:cNvPr id="13" name="Imagen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0435" y="6596185"/>
            <a:ext cx="2133898" cy="240280"/>
          </a:xfrm>
          <a:prstGeom prst="rect">
            <a:avLst/>
          </a:prstGeom>
        </p:spPr>
      </p:pic>
      <p:pic>
        <p:nvPicPr>
          <p:cNvPr id="7" name="Imagen 6" descr="F:\EXPERIMENTOs TESIS\sin falla con carga\IRx1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1521" y="2743201"/>
            <a:ext cx="6972479" cy="3778896"/>
          </a:xfrm>
          <a:prstGeom prst="rect">
            <a:avLst/>
          </a:prstGeom>
          <a:noFill/>
          <a:ln>
            <a:noFill/>
          </a:ln>
        </p:spPr>
      </p:pic>
    </p:spTree>
    <p:extLst>
      <p:ext uri="{BB962C8B-B14F-4D97-AF65-F5344CB8AC3E}">
        <p14:creationId xmlns:p14="http://schemas.microsoft.com/office/powerpoint/2010/main" val="1026339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PUCV 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 pucv 2016</Template>
  <TotalTime>1089</TotalTime>
  <Words>1204</Words>
  <Application>Microsoft Office PowerPoint</Application>
  <PresentationFormat>Presentación en pantalla (4:3)</PresentationFormat>
  <Paragraphs>261</Paragraphs>
  <Slides>33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Roboto</vt:lpstr>
      <vt:lpstr>Roboto Light</vt:lpstr>
      <vt:lpstr>Roboto Medium</vt:lpstr>
      <vt:lpstr>PUCV 01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User</dc:creator>
  <cp:lastModifiedBy>Windows User</cp:lastModifiedBy>
  <cp:revision>89</cp:revision>
  <dcterms:created xsi:type="dcterms:W3CDTF">2018-04-18T21:49:41Z</dcterms:created>
  <dcterms:modified xsi:type="dcterms:W3CDTF">2018-11-07T12:09:38Z</dcterms:modified>
</cp:coreProperties>
</file>